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57" r:id="rId3"/>
    <p:sldId id="290" r:id="rId4"/>
    <p:sldId id="389" r:id="rId5"/>
    <p:sldId id="304" r:id="rId6"/>
    <p:sldId id="639" r:id="rId7"/>
    <p:sldId id="554" r:id="rId8"/>
    <p:sldId id="302" r:id="rId9"/>
    <p:sldId id="590" r:id="rId10"/>
    <p:sldId id="291" r:id="rId11"/>
    <p:sldId id="355" r:id="rId12"/>
    <p:sldId id="317" r:id="rId13"/>
    <p:sldId id="356" r:id="rId14"/>
    <p:sldId id="357" r:id="rId15"/>
    <p:sldId id="359" r:id="rId16"/>
    <p:sldId id="558" r:id="rId17"/>
    <p:sldId id="557" r:id="rId18"/>
    <p:sldId id="561" r:id="rId19"/>
    <p:sldId id="570" r:id="rId20"/>
    <p:sldId id="562" r:id="rId21"/>
    <p:sldId id="565" r:id="rId22"/>
    <p:sldId id="566" r:id="rId23"/>
    <p:sldId id="567" r:id="rId24"/>
    <p:sldId id="371" r:id="rId25"/>
    <p:sldId id="628" r:id="rId26"/>
    <p:sldId id="375" r:id="rId27"/>
    <p:sldId id="589" r:id="rId28"/>
    <p:sldId id="391" r:id="rId29"/>
    <p:sldId id="392" r:id="rId30"/>
    <p:sldId id="393" r:id="rId31"/>
    <p:sldId id="394" r:id="rId32"/>
    <p:sldId id="598" r:id="rId33"/>
    <p:sldId id="637" r:id="rId34"/>
    <p:sldId id="638" r:id="rId35"/>
    <p:sldId id="417" r:id="rId36"/>
    <p:sldId id="629" r:id="rId37"/>
    <p:sldId id="630" r:id="rId38"/>
    <p:sldId id="421" r:id="rId39"/>
    <p:sldId id="596" r:id="rId40"/>
    <p:sldId id="422" r:id="rId41"/>
    <p:sldId id="423" r:id="rId42"/>
    <p:sldId id="426" r:id="rId43"/>
    <p:sldId id="646" r:id="rId44"/>
    <p:sldId id="647" r:id="rId45"/>
    <p:sldId id="651" r:id="rId46"/>
    <p:sldId id="652" r:id="rId47"/>
    <p:sldId id="653" r:id="rId48"/>
    <p:sldId id="654" r:id="rId49"/>
    <p:sldId id="655" r:id="rId50"/>
    <p:sldId id="658" r:id="rId51"/>
    <p:sldId id="659" r:id="rId52"/>
    <p:sldId id="660" r:id="rId53"/>
    <p:sldId id="661" r:id="rId54"/>
    <p:sldId id="662" r:id="rId55"/>
    <p:sldId id="664" r:id="rId56"/>
    <p:sldId id="666" r:id="rId57"/>
    <p:sldId id="667" r:id="rId58"/>
    <p:sldId id="669" r:id="rId59"/>
    <p:sldId id="670" r:id="rId60"/>
    <p:sldId id="671" r:id="rId61"/>
    <p:sldId id="674" r:id="rId62"/>
    <p:sldId id="675" r:id="rId63"/>
    <p:sldId id="676" r:id="rId64"/>
    <p:sldId id="677" r:id="rId65"/>
    <p:sldId id="678" r:id="rId66"/>
    <p:sldId id="679" r:id="rId67"/>
    <p:sldId id="681" r:id="rId68"/>
    <p:sldId id="684" r:id="rId69"/>
    <p:sldId id="685" r:id="rId70"/>
    <p:sldId id="687" r:id="rId71"/>
    <p:sldId id="688" r:id="rId72"/>
    <p:sldId id="689" r:id="rId73"/>
    <p:sldId id="691" r:id="rId74"/>
    <p:sldId id="692" r:id="rId75"/>
    <p:sldId id="693" r:id="rId76"/>
    <p:sldId id="694" r:id="rId77"/>
    <p:sldId id="696" r:id="rId78"/>
    <p:sldId id="699" r:id="rId79"/>
    <p:sldId id="702" r:id="rId80"/>
    <p:sldId id="703" r:id="rId81"/>
    <p:sldId id="705" r:id="rId82"/>
    <p:sldId id="706" r:id="rId83"/>
    <p:sldId id="708" r:id="rId84"/>
    <p:sldId id="709" r:id="rId85"/>
    <p:sldId id="710" r:id="rId86"/>
    <p:sldId id="711" r:id="rId87"/>
    <p:sldId id="713" r:id="rId88"/>
    <p:sldId id="714" r:id="rId89"/>
    <p:sldId id="715" r:id="rId90"/>
    <p:sldId id="716" r:id="rId91"/>
    <p:sldId id="717" r:id="rId92"/>
    <p:sldId id="718" r:id="rId93"/>
    <p:sldId id="719" r:id="rId94"/>
    <p:sldId id="720" r:id="rId95"/>
    <p:sldId id="721" r:id="rId96"/>
    <p:sldId id="722" r:id="rId97"/>
    <p:sldId id="723" r:id="rId98"/>
    <p:sldId id="724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52" y="-2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handoutMaster" Target="handoutMasters/handout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341B5B-A21D-E244-9224-646D2902ACBC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BF98D05-7FFB-134B-B543-2225A84F1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23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E537A77-52C1-F74D-95FB-AC7394C4E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43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d/d- solid variety- meningioma,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Cystic- pilocytic astrocytoma ( in younger age), cystic mets ( wall enhances after contrast)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MS PGothic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MS PGothic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MS PGothic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MS PGothic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MS PGothic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MS PGothic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MS PGothic" charset="0"/>
              </a:endParaRPr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A0C010E-C775-7845-8799-7576BF335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577F-14DB-A345-A0DB-84DCEC53D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A241-401A-754A-9006-A596FE168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0B3B-7F6E-8341-A35A-24ACB9320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0780-94EF-384E-B47E-A43D6CC2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18A5-EFDE-834A-8660-DB311C4A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2CB-95AB-9C42-8955-CDD408576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D9F9-6BAD-6D4B-A2FE-C8920E62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F15E-6688-1240-B796-BC3A30DB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8E47-5013-1C48-9933-2017A4DB4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329E6-D35A-8E4C-B310-FA12BFF8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D2E9-FEFD-3342-A4CA-EC637C860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BB63-43DB-6240-AE12-5814041B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43DE-7B88-734E-993B-6AB138EE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DC4C-451A-CA40-9046-727E663D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ea typeface="MS PGothic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EA13377-CA66-A448-9665-A5E763B0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19697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ahoma" charset="0"/>
                <a:ea typeface="ＭＳ Ｐゴシック" charset="0"/>
              </a:rPr>
              <a:t>PATHOLOGY OF BRAIN TUMORS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	</a:t>
            </a:r>
            <a:r>
              <a:rPr lang="en-US" sz="3600" i="1">
                <a:latin typeface="Tahoma" charset="0"/>
                <a:ea typeface="ＭＳ Ｐゴシック" charset="0"/>
              </a:rPr>
              <a:t>Pathogenesis</a:t>
            </a:r>
            <a:endParaRPr lang="en-US" sz="4000">
              <a:latin typeface="Tahoma" charset="0"/>
              <a:ea typeface="ＭＳ Ｐゴシック" charset="0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042988" y="2276475"/>
            <a:ext cx="79216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Cells of origin for most brain tumors – debatable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  <a:p>
            <a:pPr eaLnBrk="1" hangingPunct="1"/>
            <a:r>
              <a:rPr lang="en-US"/>
              <a:t>Molecular enquiries- 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most likely cells of origin are multipotential stem cells</a:t>
            </a:r>
          </a:p>
          <a:p>
            <a:pPr lvl="1" eaLnBrk="1" hangingPunct="1"/>
            <a:r>
              <a:rPr lang="en-US"/>
              <a:t> </a:t>
            </a:r>
          </a:p>
          <a:p>
            <a:pPr lvl="1" eaLnBrk="1" hangingPunct="1"/>
            <a:r>
              <a:rPr lang="en-US"/>
              <a:t>reside in both the developing and adult brain.</a:t>
            </a:r>
            <a:endParaRPr lang="en-US" i="1"/>
          </a:p>
          <a:p>
            <a:pPr lvl="4" eaLnBrk="1" hangingPunct="1"/>
            <a:r>
              <a:rPr lang="en-US" sz="1800" i="1"/>
              <a:t>				</a:t>
            </a:r>
            <a:r>
              <a:rPr lang="en-US" sz="1200" i="1"/>
              <a:t>Am J Pathol 2001; 159: 779-86</a:t>
            </a:r>
          </a:p>
          <a:p>
            <a:pPr lvl="4" eaLnBrk="1" hangingPunct="1"/>
            <a:r>
              <a:rPr lang="en-US" sz="1200" i="1"/>
              <a:t>				Genes Dev 2001; 15: 1311-33</a:t>
            </a:r>
          </a:p>
          <a:p>
            <a:pPr lvl="4" eaLnBrk="1" hangingPunct="1"/>
            <a:r>
              <a:rPr lang="en-US" sz="1200" i="1"/>
              <a:t>						</a:t>
            </a:r>
            <a:endParaRPr lang="en-US" sz="1800" i="1"/>
          </a:p>
          <a:p>
            <a:pPr lvl="4" eaLnBrk="1" hangingPunct="1"/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ONCOGENES AND CNS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50825" y="278130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GROWTH FACTORS</a:t>
            </a:r>
          </a:p>
          <a:p>
            <a:pPr eaLnBrk="1" hangingPunct="1"/>
            <a:r>
              <a:rPr lang="en-US" sz="1200" i="1"/>
              <a:t>sis, </a:t>
            </a:r>
            <a:r>
              <a:rPr lang="en-US" sz="1200"/>
              <a:t>FGFs, CSFs, EGF, TGF</a:t>
            </a:r>
            <a:r>
              <a:rPr lang="el-GR" sz="1200"/>
              <a:t>α</a:t>
            </a:r>
            <a:endParaRPr lang="en-US" sz="1200"/>
          </a:p>
        </p:txBody>
      </p:sp>
      <p:sp>
        <p:nvSpPr>
          <p:cNvPr id="28676" name="Text Box 28"/>
          <p:cNvSpPr txBox="1">
            <a:spLocks noChangeArrowheads="1"/>
          </p:cNvSpPr>
          <p:nvPr/>
        </p:nvSpPr>
        <p:spPr bwMode="auto">
          <a:xfrm>
            <a:off x="179388" y="5013325"/>
            <a:ext cx="2305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RECEPTORS</a:t>
            </a:r>
          </a:p>
          <a:p>
            <a:pPr eaLnBrk="1" hangingPunct="1"/>
            <a:r>
              <a:rPr lang="en-US" sz="1200"/>
              <a:t>TYROSINE KINASE- erbB, fms, kit, ros, met, trk, neu</a:t>
            </a:r>
          </a:p>
          <a:p>
            <a:pPr eaLnBrk="1" hangingPunct="1"/>
            <a:r>
              <a:rPr lang="en-US" sz="1200"/>
              <a:t>GROWTH HORMONE- mpl, epo</a:t>
            </a:r>
          </a:p>
          <a:p>
            <a:pPr eaLnBrk="1" hangingPunct="1"/>
            <a:r>
              <a:rPr lang="en-US" sz="1200"/>
              <a:t>ANGIOTENSIN- mas</a:t>
            </a:r>
          </a:p>
          <a:p>
            <a:pPr eaLnBrk="1" hangingPunct="1"/>
            <a:r>
              <a:rPr lang="en-US" sz="1200"/>
              <a:t>STEROID HORMONE- erbA</a:t>
            </a:r>
          </a:p>
        </p:txBody>
      </p:sp>
      <p:sp>
        <p:nvSpPr>
          <p:cNvPr id="28677" name="Rectangle 30"/>
          <p:cNvSpPr>
            <a:spLocks noChangeArrowheads="1"/>
          </p:cNvSpPr>
          <p:nvPr/>
        </p:nvSpPr>
        <p:spPr bwMode="auto">
          <a:xfrm>
            <a:off x="2627313" y="4581525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Second messenger signals</a:t>
            </a:r>
          </a:p>
        </p:txBody>
      </p:sp>
      <p:sp>
        <p:nvSpPr>
          <p:cNvPr id="28678" name="Rectangle 31"/>
          <p:cNvSpPr>
            <a:spLocks noChangeArrowheads="1"/>
          </p:cNvSpPr>
          <p:nvPr/>
        </p:nvSpPr>
        <p:spPr bwMode="auto">
          <a:xfrm>
            <a:off x="5724525" y="2924175"/>
            <a:ext cx="28273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Transcription factors</a:t>
            </a:r>
          </a:p>
          <a:p>
            <a:r>
              <a:rPr lang="en-US" sz="1400" i="1"/>
              <a:t>fos, erb A, jun, myc, rel, myb, ets</a:t>
            </a:r>
          </a:p>
        </p:txBody>
      </p:sp>
      <p:sp>
        <p:nvSpPr>
          <p:cNvPr id="28679" name="Rectangle 32"/>
          <p:cNvSpPr>
            <a:spLocks noChangeArrowheads="1"/>
          </p:cNvSpPr>
          <p:nvPr/>
        </p:nvSpPr>
        <p:spPr bwMode="auto">
          <a:xfrm rot="10800000" flipV="1">
            <a:off x="6084888" y="4724400"/>
            <a:ext cx="273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Active transcription complex</a:t>
            </a:r>
          </a:p>
        </p:txBody>
      </p:sp>
      <p:sp>
        <p:nvSpPr>
          <p:cNvPr id="28680" name="Text Box 35"/>
          <p:cNvSpPr txBox="1">
            <a:spLocks noChangeArrowheads="1"/>
          </p:cNvSpPr>
          <p:nvPr/>
        </p:nvSpPr>
        <p:spPr bwMode="auto">
          <a:xfrm>
            <a:off x="2555875" y="3573463"/>
            <a:ext cx="1655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TRANSDUCERS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i="1"/>
              <a:t>ras, src, raf, mos, abl</a:t>
            </a:r>
          </a:p>
        </p:txBody>
      </p:sp>
      <p:sp>
        <p:nvSpPr>
          <p:cNvPr id="28681" name="Line 37"/>
          <p:cNvSpPr>
            <a:spLocks noChangeShapeType="1"/>
          </p:cNvSpPr>
          <p:nvPr/>
        </p:nvSpPr>
        <p:spPr bwMode="auto">
          <a:xfrm>
            <a:off x="1187450" y="335756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38"/>
          <p:cNvSpPr>
            <a:spLocks noChangeShapeType="1"/>
          </p:cNvSpPr>
          <p:nvPr/>
        </p:nvSpPr>
        <p:spPr bwMode="auto">
          <a:xfrm flipV="1">
            <a:off x="1835150" y="4149725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39"/>
          <p:cNvSpPr>
            <a:spLocks noChangeShapeType="1"/>
          </p:cNvSpPr>
          <p:nvPr/>
        </p:nvSpPr>
        <p:spPr bwMode="auto">
          <a:xfrm>
            <a:off x="3348038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40"/>
          <p:cNvSpPr>
            <a:spLocks noChangeShapeType="1"/>
          </p:cNvSpPr>
          <p:nvPr/>
        </p:nvSpPr>
        <p:spPr bwMode="auto">
          <a:xfrm flipV="1">
            <a:off x="4787900" y="3716338"/>
            <a:ext cx="16557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41"/>
          <p:cNvSpPr>
            <a:spLocks noChangeShapeType="1"/>
          </p:cNvSpPr>
          <p:nvPr/>
        </p:nvSpPr>
        <p:spPr bwMode="auto">
          <a:xfrm>
            <a:off x="6804025" y="37163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Freeform 44"/>
          <p:cNvSpPr>
            <a:spLocks/>
          </p:cNvSpPr>
          <p:nvPr/>
        </p:nvSpPr>
        <p:spPr bwMode="auto">
          <a:xfrm>
            <a:off x="1943100" y="2565400"/>
            <a:ext cx="911225" cy="3613150"/>
          </a:xfrm>
          <a:custGeom>
            <a:avLst/>
            <a:gdLst>
              <a:gd name="T0" fmla="*/ 2147483647 w 574"/>
              <a:gd name="T1" fmla="*/ 0 h 2276"/>
              <a:gd name="T2" fmla="*/ 2147483647 w 574"/>
              <a:gd name="T3" fmla="*/ 2147483647 h 2276"/>
              <a:gd name="T4" fmla="*/ 2147483647 w 574"/>
              <a:gd name="T5" fmla="*/ 2147483647 h 2276"/>
              <a:gd name="T6" fmla="*/ 2147483647 w 574"/>
              <a:gd name="T7" fmla="*/ 2147483647 h 2276"/>
              <a:gd name="T8" fmla="*/ 2147483647 w 574"/>
              <a:gd name="T9" fmla="*/ 0 h 2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"/>
              <a:gd name="T16" fmla="*/ 0 h 2276"/>
              <a:gd name="T17" fmla="*/ 574 w 574"/>
              <a:gd name="T18" fmla="*/ 2276 h 2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" h="2276">
                <a:moveTo>
                  <a:pt x="431" y="0"/>
                </a:moveTo>
                <a:cubicBezTo>
                  <a:pt x="215" y="310"/>
                  <a:pt x="0" y="620"/>
                  <a:pt x="23" y="998"/>
                </a:cubicBezTo>
                <a:cubicBezTo>
                  <a:pt x="46" y="1376"/>
                  <a:pt x="560" y="2276"/>
                  <a:pt x="567" y="2268"/>
                </a:cubicBezTo>
                <a:cubicBezTo>
                  <a:pt x="574" y="2260"/>
                  <a:pt x="76" y="1330"/>
                  <a:pt x="68" y="952"/>
                </a:cubicBezTo>
                <a:cubicBezTo>
                  <a:pt x="60" y="574"/>
                  <a:pt x="446" y="159"/>
                  <a:pt x="52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Freeform 45"/>
          <p:cNvSpPr>
            <a:spLocks/>
          </p:cNvSpPr>
          <p:nvPr/>
        </p:nvSpPr>
        <p:spPr bwMode="auto">
          <a:xfrm>
            <a:off x="5003800" y="2708275"/>
            <a:ext cx="911225" cy="3613150"/>
          </a:xfrm>
          <a:custGeom>
            <a:avLst/>
            <a:gdLst>
              <a:gd name="T0" fmla="*/ 2147483647 w 574"/>
              <a:gd name="T1" fmla="*/ 0 h 2276"/>
              <a:gd name="T2" fmla="*/ 2147483647 w 574"/>
              <a:gd name="T3" fmla="*/ 2147483647 h 2276"/>
              <a:gd name="T4" fmla="*/ 2147483647 w 574"/>
              <a:gd name="T5" fmla="*/ 2147483647 h 2276"/>
              <a:gd name="T6" fmla="*/ 2147483647 w 574"/>
              <a:gd name="T7" fmla="*/ 2147483647 h 2276"/>
              <a:gd name="T8" fmla="*/ 2147483647 w 574"/>
              <a:gd name="T9" fmla="*/ 0 h 2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"/>
              <a:gd name="T16" fmla="*/ 0 h 2276"/>
              <a:gd name="T17" fmla="*/ 574 w 574"/>
              <a:gd name="T18" fmla="*/ 2276 h 2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" h="2276">
                <a:moveTo>
                  <a:pt x="431" y="0"/>
                </a:moveTo>
                <a:cubicBezTo>
                  <a:pt x="215" y="310"/>
                  <a:pt x="0" y="620"/>
                  <a:pt x="23" y="998"/>
                </a:cubicBezTo>
                <a:cubicBezTo>
                  <a:pt x="46" y="1376"/>
                  <a:pt x="560" y="2276"/>
                  <a:pt x="567" y="2268"/>
                </a:cubicBezTo>
                <a:cubicBezTo>
                  <a:pt x="574" y="2260"/>
                  <a:pt x="76" y="1330"/>
                  <a:pt x="68" y="952"/>
                </a:cubicBezTo>
                <a:cubicBezTo>
                  <a:pt x="60" y="574"/>
                  <a:pt x="446" y="159"/>
                  <a:pt x="52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Rectangle 46"/>
          <p:cNvSpPr>
            <a:spLocks noChangeArrowheads="1"/>
          </p:cNvSpPr>
          <p:nvPr/>
        </p:nvSpPr>
        <p:spPr bwMode="auto">
          <a:xfrm>
            <a:off x="6300788" y="3860800"/>
            <a:ext cx="23034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Genes</a:t>
            </a:r>
          </a:p>
        </p:txBody>
      </p:sp>
      <p:sp>
        <p:nvSpPr>
          <p:cNvPr id="28689" name="Text Box 47"/>
          <p:cNvSpPr txBox="1">
            <a:spLocks noChangeArrowheads="1"/>
          </p:cNvSpPr>
          <p:nvPr/>
        </p:nvSpPr>
        <p:spPr bwMode="auto">
          <a:xfrm>
            <a:off x="3203575" y="58769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CYTOPLASM</a:t>
            </a:r>
          </a:p>
        </p:txBody>
      </p:sp>
      <p:sp>
        <p:nvSpPr>
          <p:cNvPr id="28690" name="Text Box 48"/>
          <p:cNvSpPr txBox="1">
            <a:spLocks noChangeArrowheads="1"/>
          </p:cNvSpPr>
          <p:nvPr/>
        </p:nvSpPr>
        <p:spPr bwMode="auto">
          <a:xfrm>
            <a:off x="6372225" y="54451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NUCLEUS</a:t>
            </a:r>
          </a:p>
        </p:txBody>
      </p:sp>
      <p:sp>
        <p:nvSpPr>
          <p:cNvPr id="28691" name="Text Box 49"/>
          <p:cNvSpPr txBox="1">
            <a:spLocks noChangeArrowheads="1"/>
          </p:cNvSpPr>
          <p:nvPr/>
        </p:nvSpPr>
        <p:spPr bwMode="auto">
          <a:xfrm>
            <a:off x="1187450" y="1773238"/>
            <a:ext cx="71278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ONCOGENES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/>
              <a:t>TUMOR SUPRESSOR GENES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ETIOGENESIS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84963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VIRUSES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RNA virus- oncorna family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/>
              <a:t>		Rous sarcoma virus, ASV, MSV, SSV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DNA virus- Papovaviruses, Adenoviruses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/>
              <a:t>		(Bovine papilloma virus, Human JC virus, SV40)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/>
              <a:t>NO CONCLUSIVE PROOF OF VIRAL INDUCTION OF HUMAN BRAIN TUMORS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ETIOGENESIS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84963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RADIATION</a:t>
            </a:r>
            <a:r>
              <a:rPr lang="en-US"/>
              <a:t>- Fibrosarcoma, meningiomas, GBM (?)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True incidence unknown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Criteria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Tumor must occur within ports of radiation therapy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Adequate latent period must have elapsed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No other predisposing factors- NF, MEN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Definitive tumor diagnosis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US"/>
              <a:t>Rarely occur spontaneously in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ETIOGENESIS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8496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CHEMICAL AGENTS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Methylcholanthrene pellets- 1939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Polycyclic hydrocarbons (PCHs)-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	gliomas (7-14 months), 	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	depending upon location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Alkylating agents- most commonly used agent</a:t>
            </a:r>
          </a:p>
          <a:p>
            <a:pPr lvl="1" eaLnBrk="1" hangingPunct="1">
              <a:spcBef>
                <a:spcPct val="50000"/>
              </a:spcBef>
            </a:pPr>
            <a:r>
              <a:rPr lang="en-US"/>
              <a:t>	gliomas (oligodendrogliomas)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 i="1">
                <a:latin typeface="Tahoma" charset="0"/>
                <a:ea typeface="ＭＳ Ｐゴシック" charset="0"/>
              </a:rPr>
              <a:t>IMMUNOLOGY OF BRAIN TUMORS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258888" y="1773238"/>
            <a:ext cx="77057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Tumor associated-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transplantation antigen, tumor specific antigen, viral antigen, fetal antigen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Recognition </a:t>
            </a:r>
            <a:r>
              <a:rPr lang="en-US" sz="1800">
                <a:sym typeface="Wingdings" charset="0"/>
              </a:rPr>
              <a:t></a:t>
            </a:r>
            <a:r>
              <a:rPr lang="en-US" sz="1800"/>
              <a:t> 	Proliferation </a:t>
            </a:r>
            <a:r>
              <a:rPr lang="en-US" sz="1800">
                <a:sym typeface="Wingdings" charset="0"/>
              </a:rPr>
              <a:t></a:t>
            </a:r>
            <a:r>
              <a:rPr lang="en-US" sz="1800"/>
              <a:t> 	Effector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Cellular immunity-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/>
              <a:t>		</a:t>
            </a:r>
            <a:r>
              <a:rPr lang="en-US" sz="1400"/>
              <a:t>relative suppressor dominance,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/>
              <a:t>		balance between helper &amp; suppressor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Humoral immunity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Is brain an immunologically privileged site 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Immunologic response in brain tumor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Host suppression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Cytokines, MHC antigen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Organ and organ related antigens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Cellular infiltration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Mechanism of suppression and blocking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 i="1">
                <a:latin typeface="Tahoma" charset="0"/>
                <a:ea typeface="ＭＳ Ｐゴシック" charset="0"/>
              </a:rPr>
              <a:t>Classification</a:t>
            </a:r>
            <a:br>
              <a:rPr lang="en-US" sz="4000" i="1">
                <a:latin typeface="Tahoma" charset="0"/>
                <a:ea typeface="ＭＳ Ｐゴシック" charset="0"/>
              </a:rPr>
            </a:br>
            <a:r>
              <a:rPr lang="en-US" sz="4000" i="1">
                <a:latin typeface="Tahoma" charset="0"/>
                <a:ea typeface="ＭＳ Ｐゴシック" charset="0"/>
              </a:rPr>
              <a:t>			of brain tumors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81724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Bailey and Cushing- 1926, first attempt to classify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/>
              <a:t>		</a:t>
            </a:r>
            <a:r>
              <a:rPr lang="en-US" sz="1200" i="1"/>
              <a:t>Bailey P, Cushing HA. A classification of the tumors of the glioma group on a 			histogenetic basis with a correlated study of prognosis. Philadelphia: JP Lippincott, 1926.</a:t>
            </a:r>
          </a:p>
          <a:p>
            <a:pPr eaLnBrk="1" hangingPunct="1">
              <a:spcBef>
                <a:spcPct val="50000"/>
              </a:spcBef>
            </a:pPr>
            <a:endParaRPr lang="en-US" sz="1200" i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  <a:cs typeface="Times New Roman" charset="0"/>
              </a:rPr>
              <a:t>Zulch and an international team (1979)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</a:rPr>
              <a:t>	1</a:t>
            </a:r>
            <a:r>
              <a:rPr lang="en-US" baseline="30000">
                <a:solidFill>
                  <a:srgbClr val="000000"/>
                </a:solidFill>
                <a:cs typeface="Times New Roman" charset="0"/>
              </a:rPr>
              <a:t>st</a:t>
            </a:r>
            <a:r>
              <a:rPr lang="en-US">
                <a:solidFill>
                  <a:srgbClr val="000000"/>
                </a:solidFill>
                <a:cs typeface="Times New Roman" charset="0"/>
              </a:rPr>
              <a:t> WHO classification of tumors of the CNS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1042988" y="1787525"/>
            <a:ext cx="81010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000"/>
          </a:p>
          <a:p>
            <a:r>
              <a:rPr lang="en-US" sz="2000"/>
              <a:t>Primary tumors of the brain </a:t>
            </a:r>
          </a:p>
          <a:p>
            <a:pPr lvl="1"/>
            <a:r>
              <a:rPr lang="en-US" sz="2000"/>
              <a:t>Tumors of Neuroepithelial tissue</a:t>
            </a:r>
          </a:p>
          <a:p>
            <a:pPr lvl="1"/>
            <a:r>
              <a:rPr lang="en-US" sz="2000"/>
              <a:t>Tumors of Meninges </a:t>
            </a:r>
          </a:p>
          <a:p>
            <a:pPr lvl="1"/>
            <a:r>
              <a:rPr lang="en-US" sz="2000"/>
              <a:t>Tumors of the sellar region</a:t>
            </a:r>
          </a:p>
          <a:p>
            <a:pPr lvl="1"/>
            <a:r>
              <a:rPr lang="en-US" sz="2000"/>
              <a:t>Germ cell tumor</a:t>
            </a:r>
          </a:p>
          <a:p>
            <a:pPr lvl="1"/>
            <a:r>
              <a:rPr lang="en-US" sz="2000"/>
              <a:t>Choroid plexus tumors </a:t>
            </a:r>
          </a:p>
          <a:p>
            <a:pPr lvl="1"/>
            <a:r>
              <a:rPr lang="en-US" sz="2000"/>
              <a:t>Tumors of nerves and/or nerve sheath</a:t>
            </a:r>
          </a:p>
          <a:p>
            <a:pPr lvl="1"/>
            <a:r>
              <a:rPr lang="en-US" sz="2000"/>
              <a:t>Cysts and tumor like lesions</a:t>
            </a:r>
          </a:p>
          <a:p>
            <a:pPr lvl="1"/>
            <a:r>
              <a:rPr lang="en-US" sz="2000"/>
              <a:t>Other primary tumors, including skull base </a:t>
            </a:r>
          </a:p>
          <a:p>
            <a:pPr lvl="1"/>
            <a:r>
              <a:rPr lang="en-US" sz="2000"/>
              <a:t>Hematopoietic neoplasms </a:t>
            </a:r>
          </a:p>
          <a:p>
            <a:pPr lvl="1"/>
            <a:endParaRPr lang="en-US" sz="2000"/>
          </a:p>
          <a:p>
            <a:r>
              <a:rPr lang="en-US" sz="2000"/>
              <a:t>Metastatic brain tumors and carcinomatous meningitis </a:t>
            </a: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			</a:t>
            </a:r>
            <a:r>
              <a:rPr lang="en-US" sz="4000" i="1">
                <a:latin typeface="Tahoma" charset="0"/>
                <a:ea typeface="ＭＳ Ｐゴシック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		</a:t>
            </a:r>
            <a:r>
              <a:rPr lang="en-US" sz="4000" i="1">
                <a:latin typeface="Tahoma" charset="0"/>
                <a:ea typeface="ＭＳ Ｐゴシック" charset="0"/>
              </a:rPr>
              <a:t>GRADING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83153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en-US" b="1"/>
              <a:t>Histopathological grading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Predict biological behavior of a neoplasm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Clinical setting- influence choice of therapy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Broder</a:t>
            </a:r>
            <a:r>
              <a:rPr lang="ja-JP" altLang="en-US"/>
              <a:t>’</a:t>
            </a:r>
            <a:r>
              <a:rPr lang="en-US" altLang="ja-JP"/>
              <a:t>s four tiered grading-	</a:t>
            </a:r>
            <a:r>
              <a:rPr lang="en-US" altLang="ja-JP" sz="2000"/>
              <a:t>general pathology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Kernohan and Sayre- 1952,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en-US" sz="2000"/>
              <a:t>graded gliomas into 1 to 4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	degree of their dedifferentiation</a:t>
            </a:r>
            <a:r>
              <a:rPr lang="en-US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St Anne/Mayo or Daumass- Duport system- 4 grades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en-US" sz="2000"/>
              <a:t>nuclear atypia, mitoses, endothelial proliferation, necrosis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		</a:t>
            </a:r>
            <a:r>
              <a:rPr lang="en-US" sz="4000" i="1">
                <a:latin typeface="Tahoma" charset="0"/>
                <a:ea typeface="ＭＳ Ｐゴシック" charset="0"/>
              </a:rPr>
              <a:t>GRADING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684213" y="1773238"/>
            <a:ext cx="83153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WHO classification of tumors of the nervous system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	includes a grading scheme - </a:t>
            </a:r>
            <a:r>
              <a:rPr lang="ja-JP" altLang="en-US"/>
              <a:t>‘</a:t>
            </a:r>
            <a:r>
              <a:rPr lang="en-US" altLang="ja-JP"/>
              <a:t>malignancy scale</a:t>
            </a:r>
            <a:r>
              <a:rPr lang="ja-JP" altLang="en-US"/>
              <a:t>’</a:t>
            </a:r>
            <a:r>
              <a:rPr lang="en-US" altLang="ja-JP"/>
              <a:t> 	across a wide variety of neoplasms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	rather than a strict histological grading system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	widely used, but not a requirement for the 	application of the WHO classification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CONTENTS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7812087" cy="48402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EPIDEMIOLOGY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CLASSIFICATION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PATHOPHYSIOLOGY IN BRIEF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PATHOLOGY OF INDIVIDUAL TUMOR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DIAGNOSTIC APPROACH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RADIOLOGICAL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TUMOR MARKERS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CYTOLOGY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INTRAOPERATIVE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FROZEN SECTION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Fluorescent imaging (Chemical probe)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HISTOLOGY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MODERN METHODS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IMMUNOHISTOCHEMICAL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MOLECULAR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PROGNOSTIC MARKERS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/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	WHO </a:t>
            </a:r>
            <a:r>
              <a:rPr lang="en-US" sz="4000" i="1">
                <a:latin typeface="Tahoma" charset="0"/>
                <a:ea typeface="ＭＳ Ｐゴシック" charset="0"/>
              </a:rPr>
              <a:t>Grading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544806" name="Group 38"/>
          <p:cNvGraphicFramePr>
            <a:graphicFrameLocks noGrp="1"/>
          </p:cNvGraphicFramePr>
          <p:nvPr>
            <p:ph idx="1"/>
          </p:nvPr>
        </p:nvGraphicFramePr>
        <p:xfrm>
          <a:off x="468313" y="2060575"/>
          <a:ext cx="8281987" cy="4089537"/>
        </p:xfrm>
        <a:graphic>
          <a:graphicData uri="http://schemas.openxmlformats.org/drawingml/2006/table">
            <a:tbl>
              <a:tblPr/>
              <a:tblGrid>
                <a:gridCol w="865187"/>
                <a:gridCol w="1871663"/>
                <a:gridCol w="3313112"/>
                <a:gridCol w="1439863"/>
                <a:gridCol w="792162"/>
              </a:tblGrid>
              <a:tr h="7063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Grade 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low proliferative potential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possibility of cure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(surgical resection alone)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Grade 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   + cytological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atypia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low-level proliferative activity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generally infiltrative in nature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often recur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tend to progress to higher grades of malignancy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Survive &gt;5 yrs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Grade III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 nuclear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atypia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anaplasia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 brisk mitotic activity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adjuvant radiation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+/- chemotherapy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Survive 2-3 yrs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Grade IV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 microvascular proliferation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 /- necrosis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cytologically malignant,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mitotically active,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necrosis-prone neoplasms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rapid pre- and postoperative disease evolution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fatal outcome.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 some-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 Widespread infiltration of surrounding tissue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 craniospinal dissemination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adjuvant radiation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+/- chemotherapy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Depends upon therapy,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Survive &lt;1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yr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2400" i="1">
                <a:latin typeface="Tahoma" charset="0"/>
                <a:ea typeface="ＭＳ Ｐゴシック" charset="0"/>
              </a:rPr>
              <a:t>What</a:t>
            </a:r>
            <a:r>
              <a:rPr lang="ja-JP" altLang="en-US" sz="2400" i="1">
                <a:latin typeface="Tahoma" charset="0"/>
                <a:ea typeface="ＭＳ Ｐゴシック" charset="0"/>
              </a:rPr>
              <a:t>’</a:t>
            </a:r>
            <a:r>
              <a:rPr lang="en-US" altLang="ja-JP" sz="2400" i="1">
                <a:latin typeface="Tahoma" charset="0"/>
                <a:ea typeface="ＭＳ Ｐゴシック" charset="0"/>
              </a:rPr>
              <a:t>s new in WHO , 4</a:t>
            </a:r>
            <a:r>
              <a:rPr lang="en-US" altLang="ja-JP" sz="2400" i="1" baseline="30000">
                <a:latin typeface="Tahoma" charset="0"/>
                <a:ea typeface="ＭＳ Ｐゴシック" charset="0"/>
              </a:rPr>
              <a:t>th</a:t>
            </a:r>
            <a:r>
              <a:rPr lang="en-US" altLang="ja-JP" sz="2400" i="1">
                <a:latin typeface="Tahoma" charset="0"/>
                <a:ea typeface="ＭＳ Ｐゴシック" charset="0"/>
              </a:rPr>
              <a:t> edition, 2007</a:t>
            </a:r>
            <a:endParaRPr lang="en-US" sz="2400" i="1">
              <a:latin typeface="Tahoma" charset="0"/>
              <a:ea typeface="ＭＳ Ｐゴシック" charset="0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116013" y="1773238"/>
            <a:ext cx="7777162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/>
              <a:t>New entities- </a:t>
            </a:r>
          </a:p>
          <a:p>
            <a:pPr marL="800100" lvl="1" indent="-342900"/>
            <a:r>
              <a:rPr lang="en-US"/>
              <a:t>angiocentric glioma</a:t>
            </a:r>
          </a:p>
          <a:p>
            <a:pPr marL="800100" lvl="1" indent="-342900"/>
            <a:r>
              <a:rPr lang="en-US"/>
              <a:t>papillary glioneuronal tumour</a:t>
            </a:r>
          </a:p>
          <a:p>
            <a:pPr marL="800100" lvl="1" indent="-342900"/>
            <a:r>
              <a:rPr lang="en-US"/>
              <a:t>rosette-forming glioneuronal tumour of the fourth ventricle</a:t>
            </a:r>
          </a:p>
          <a:p>
            <a:pPr marL="800100" lvl="1" indent="-342900"/>
            <a:r>
              <a:rPr lang="en-US"/>
              <a:t>papillary tumour of the pineal region </a:t>
            </a:r>
          </a:p>
          <a:p>
            <a:pPr marL="800100" lvl="1" indent="-342900"/>
            <a:r>
              <a:rPr lang="en-US"/>
              <a:t>pituicytoma </a:t>
            </a:r>
          </a:p>
          <a:p>
            <a:pPr marL="800100" lvl="1" indent="-342900"/>
            <a:r>
              <a:rPr lang="en-US"/>
              <a:t>spindle cell oncocytoma of the adenohypophysis</a:t>
            </a:r>
          </a:p>
          <a:p>
            <a:pPr marL="800100" lvl="1" indent="-342900"/>
            <a:endParaRPr lang="en-US"/>
          </a:p>
          <a:p>
            <a:pPr marL="342900" indent="-342900">
              <a:buFontTx/>
              <a:buChar char="•"/>
            </a:pPr>
            <a:r>
              <a:rPr lang="en-US"/>
              <a:t>histological variants added- </a:t>
            </a:r>
          </a:p>
          <a:p>
            <a:pPr marL="342900" indent="-342900"/>
            <a:r>
              <a:rPr lang="en-US"/>
              <a:t>	any e/o different age distribution, location, genetic profile or 	clinical behaviour</a:t>
            </a:r>
          </a:p>
          <a:p>
            <a:pPr marL="342900" indent="-342900"/>
            <a:r>
              <a:rPr lang="en-US"/>
              <a:t>	</a:t>
            </a:r>
          </a:p>
          <a:p>
            <a:pPr marL="342900" indent="-342900">
              <a:buFontTx/>
              <a:buChar char="•"/>
            </a:pPr>
            <a:r>
              <a:rPr lang="en-US"/>
              <a:t>WHO grading scheme and the sections on genetic profile updated</a:t>
            </a:r>
          </a:p>
          <a:p>
            <a:pPr marL="342900" indent="-342900">
              <a:buFontTx/>
              <a:buChar char="•"/>
            </a:pPr>
            <a:endParaRPr lang="en-US"/>
          </a:p>
          <a:p>
            <a:pPr marL="342900" indent="-342900">
              <a:buFontTx/>
              <a:buChar char="•"/>
            </a:pPr>
            <a:r>
              <a:rPr lang="en-US"/>
              <a:t>Rhabdoid  tumor predisposition syndrome added to the familial tumour syndromes 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511300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Pathophysiology of brain tumors…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2800" i="1">
                <a:latin typeface="Tahoma" charset="0"/>
                <a:ea typeface="ＭＳ Ｐゴシック" charset="0"/>
              </a:rPr>
              <a:t>Classification- </a:t>
            </a:r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2000" i="1">
                <a:latin typeface="Tahoma" charset="0"/>
                <a:ea typeface="ＭＳ Ｐゴシック" charset="0"/>
              </a:rPr>
              <a:t>The international classification of diseases for oncology (ICD-O)</a:t>
            </a:r>
            <a:r>
              <a:rPr lang="en-US" sz="3600" i="1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042988" y="2312988"/>
            <a:ext cx="7777162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38250" algn="l"/>
              </a:tabLst>
            </a:pPr>
            <a:r>
              <a:rPr lang="en-US"/>
              <a:t>ICD-O Coding</a:t>
            </a:r>
          </a:p>
          <a:p>
            <a:pPr>
              <a:buFontTx/>
              <a:buChar char="•"/>
              <a:tabLst>
                <a:tab pos="1238250" algn="l"/>
              </a:tabLst>
            </a:pPr>
            <a:r>
              <a:rPr lang="en-US"/>
              <a:t>Established more than 30 years ago </a:t>
            </a:r>
          </a:p>
          <a:p>
            <a:pPr>
              <a:buFontTx/>
              <a:buChar char="•"/>
              <a:tabLst>
                <a:tab pos="1238250" algn="l"/>
              </a:tabLst>
            </a:pPr>
            <a:endParaRPr lang="en-US" sz="1200"/>
          </a:p>
          <a:p>
            <a:pPr>
              <a:buFontTx/>
              <a:buChar char="•"/>
              <a:tabLst>
                <a:tab pos="1238250" algn="l"/>
              </a:tabLst>
            </a:pPr>
            <a:r>
              <a:rPr lang="en-US"/>
              <a:t>An indispensable interface between pathologists and cancer registries. </a:t>
            </a:r>
          </a:p>
          <a:p>
            <a:pPr>
              <a:buFontTx/>
              <a:buChar char="•"/>
              <a:tabLst>
                <a:tab pos="1238250" algn="l"/>
              </a:tabLst>
            </a:pPr>
            <a:endParaRPr lang="en-US" sz="1200"/>
          </a:p>
          <a:p>
            <a:pPr>
              <a:buFontTx/>
              <a:buChar char="•"/>
              <a:tabLst>
                <a:tab pos="1238250" algn="l"/>
              </a:tabLst>
            </a:pPr>
            <a:r>
              <a:rPr lang="en-US"/>
              <a:t>Assures histopathologically stratified population-based incidence and mortality data become available for epidemiological and oncological studies</a:t>
            </a:r>
          </a:p>
          <a:p>
            <a:pPr>
              <a:buFontTx/>
              <a:buChar char="•"/>
              <a:tabLst>
                <a:tab pos="1238250" algn="l"/>
              </a:tabLst>
            </a:pPr>
            <a:endParaRPr lang="en-US" sz="1200"/>
          </a:p>
          <a:p>
            <a:pPr>
              <a:buFontTx/>
              <a:buChar char="•"/>
              <a:tabLst>
                <a:tab pos="1238250" algn="l"/>
              </a:tabLst>
            </a:pPr>
            <a:r>
              <a:rPr lang="en-US"/>
              <a:t>The histology (morphology) code is increasingly complemented by genetic characterization of human neoplasms. </a:t>
            </a:r>
          </a:p>
          <a:p>
            <a:pPr>
              <a:buFontTx/>
              <a:buChar char="•"/>
              <a:tabLst>
                <a:tab pos="1238250" algn="l"/>
              </a:tabLst>
            </a:pPr>
            <a:endParaRPr lang="en-US" sz="1200"/>
          </a:p>
          <a:p>
            <a:pPr>
              <a:buFontTx/>
              <a:buChar char="•"/>
              <a:tabLst>
                <a:tab pos="1238250" algn="l"/>
              </a:tabLst>
            </a:pPr>
            <a:r>
              <a:rPr lang="en-US"/>
              <a:t>The ICD-O topography codes largely correspond to those of the tenth edition of the </a:t>
            </a:r>
            <a:r>
              <a:rPr lang="en-US" i="1"/>
              <a:t>International statistical classification of diseases, injuries and causes of death (ICD-10) </a:t>
            </a:r>
            <a:r>
              <a:rPr lang="en-US"/>
              <a:t>of the WHO.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	</a:t>
            </a:r>
            <a:r>
              <a:rPr lang="en-US" sz="4000" i="1">
                <a:latin typeface="Tahoma" charset="0"/>
                <a:ea typeface="ＭＳ Ｐゴシック" charset="0"/>
              </a:rPr>
              <a:t>Clinical presentations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258888" y="1844675"/>
            <a:ext cx="756126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Due to direct tissue destruction, 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local brain infiltration or 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secondary effect of increased ICP (Cushing</a:t>
            </a:r>
            <a:r>
              <a:rPr lang="ja-JP" altLang="en-US"/>
              <a:t>’</a:t>
            </a:r>
            <a:r>
              <a:rPr lang="en-US" altLang="ja-JP"/>
              <a:t>s triad)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/>
              <a:t>Depends upon location- </a:t>
            </a:r>
          </a:p>
          <a:p>
            <a:pPr marL="800100" lvl="1" indent="-342900"/>
            <a:r>
              <a:rPr lang="en-US"/>
              <a:t>positive ( headache/ seizure), </a:t>
            </a:r>
          </a:p>
          <a:p>
            <a:pPr marL="800100" lvl="1" indent="-342900"/>
            <a:r>
              <a:rPr lang="en-US"/>
              <a:t>negative symptoms (loss of function)</a:t>
            </a:r>
          </a:p>
          <a:p>
            <a:pPr marL="800100" lvl="1" indent="-342900"/>
            <a:endParaRPr lang="en-US" sz="1200"/>
          </a:p>
          <a:p>
            <a:pPr marL="342900" indent="-342900"/>
            <a:r>
              <a:rPr lang="en-US"/>
              <a:t>Headache- </a:t>
            </a:r>
          </a:p>
          <a:p>
            <a:pPr marL="342900" indent="-342900"/>
            <a:r>
              <a:rPr lang="en-US"/>
              <a:t>	35% as first symptoms. </a:t>
            </a:r>
          </a:p>
          <a:p>
            <a:pPr marL="342900" indent="-342900"/>
            <a:r>
              <a:rPr lang="en-US"/>
              <a:t>	70% in growing tumor. </a:t>
            </a:r>
          </a:p>
          <a:p>
            <a:pPr marL="342900" indent="-342900"/>
            <a:r>
              <a:rPr lang="en-US"/>
              <a:t>	Associated with vomiting/ nausea, papilledema, focal cerebral signs</a:t>
            </a:r>
          </a:p>
          <a:p>
            <a:pPr marL="342900" indent="-342900"/>
            <a:endParaRPr lang="en-US" sz="1200"/>
          </a:p>
          <a:p>
            <a:pPr marL="342900" indent="-342900"/>
            <a:r>
              <a:rPr lang="en-US"/>
              <a:t>Facial pain- tumors at base of skull or nasopharynx</a:t>
            </a:r>
          </a:p>
          <a:p>
            <a:pPr marL="342900" indent="-342900"/>
            <a:r>
              <a:rPr lang="en-US"/>
              <a:t>	</a:t>
            </a:r>
          </a:p>
          <a:p>
            <a:pPr marL="342900" indent="-342900"/>
            <a:r>
              <a:rPr lang="en-US"/>
              <a:t>Seizure- </a:t>
            </a:r>
          </a:p>
          <a:p>
            <a:pPr marL="342900" indent="-342900"/>
            <a:r>
              <a:rPr lang="en-US"/>
              <a:t>	30% as first symptom. </a:t>
            </a:r>
          </a:p>
          <a:p>
            <a:pPr marL="342900" indent="-342900"/>
            <a:r>
              <a:rPr lang="en-US"/>
              <a:t>	98% in oligodendroglioma and 18% in mets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Metastatic (2</a:t>
            </a:r>
            <a:r>
              <a:rPr lang="en-US" sz="4000" baseline="30000">
                <a:latin typeface="Tahoma" charset="0"/>
                <a:ea typeface="ＭＳ Ｐゴシック" charset="0"/>
              </a:rPr>
              <a:t>0</a:t>
            </a:r>
            <a:r>
              <a:rPr lang="en-US" sz="4000">
                <a:latin typeface="Tahoma" charset="0"/>
                <a:ea typeface="ＭＳ Ｐゴシック" charset="0"/>
              </a:rPr>
              <a:t> malignant) tumor</a:t>
            </a:r>
            <a:endParaRPr lang="en-US" sz="4000" i="1">
              <a:latin typeface="Tahoma" charset="0"/>
              <a:ea typeface="ＭＳ Ｐゴシック" charset="0"/>
            </a:endParaRP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86042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7145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1717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/>
              <a:t>3 times more common than primary brain tumor</a:t>
            </a:r>
          </a:p>
          <a:p>
            <a:pPr eaLnBrk="1" hangingPunct="1">
              <a:buFontTx/>
              <a:buChar char="•"/>
            </a:pPr>
            <a:r>
              <a:rPr lang="en-US" sz="2000"/>
              <a:t>Often lodge- gray- white junction of cerebral, cerebellar hemisphere</a:t>
            </a:r>
          </a:p>
          <a:p>
            <a:pPr eaLnBrk="1" hangingPunct="1">
              <a:buFontTx/>
              <a:buChar char="•"/>
            </a:pPr>
            <a:r>
              <a:rPr lang="en-US" sz="2000"/>
              <a:t>Commonly from lung, breast, kidney</a:t>
            </a:r>
          </a:p>
          <a:p>
            <a:pPr eaLnBrk="1" hangingPunct="1">
              <a:buFontTx/>
              <a:buChar char="•"/>
            </a:pPr>
            <a:r>
              <a:rPr lang="en-US" sz="2000"/>
              <a:t>2 major forms: </a:t>
            </a:r>
          </a:p>
          <a:p>
            <a:pPr lvl="2" eaLnBrk="1" hangingPunct="1">
              <a:buFontTx/>
              <a:buAutoNum type="arabicPeriod"/>
            </a:pPr>
            <a:r>
              <a:rPr lang="en-US" sz="2000"/>
              <a:t>Single/ multiple well circumscribed deposits (commonest)</a:t>
            </a:r>
          </a:p>
          <a:p>
            <a:pPr lvl="2" eaLnBrk="1" hangingPunct="1">
              <a:buFontTx/>
              <a:buAutoNum type="arabicPeriod"/>
            </a:pPr>
            <a:endParaRPr lang="en-US" sz="800"/>
          </a:p>
          <a:p>
            <a:pPr lvl="2" eaLnBrk="1" hangingPunct="1">
              <a:buFontTx/>
              <a:buAutoNum type="arabicPeriod"/>
            </a:pPr>
            <a:r>
              <a:rPr lang="en-US" sz="2000"/>
              <a:t>Carcinomatous meningitis</a:t>
            </a:r>
          </a:p>
          <a:p>
            <a:pPr lvl="2" eaLnBrk="1" hangingPunct="1">
              <a:buFontTx/>
              <a:buAutoNum type="arabicPeriod"/>
            </a:pPr>
            <a:endParaRPr lang="en-US" sz="800"/>
          </a:p>
          <a:p>
            <a:pPr lvl="4" eaLnBrk="1" hangingPunct="1"/>
            <a:r>
              <a:rPr lang="en-US" sz="2000"/>
              <a:t>Leptomeningeal (breast, lung)</a:t>
            </a:r>
          </a:p>
          <a:p>
            <a:pPr lvl="4" eaLnBrk="1" hangingPunct="1"/>
            <a:r>
              <a:rPr lang="en-US" sz="2000"/>
              <a:t>dural metastasis (non CNS lymphoma)</a:t>
            </a:r>
          </a:p>
          <a:p>
            <a:pPr lvl="3" eaLnBrk="1" hangingPunct="1"/>
            <a:endParaRPr lang="en-US" sz="800"/>
          </a:p>
          <a:p>
            <a:pPr eaLnBrk="1" hangingPunct="1">
              <a:buFontTx/>
              <a:buChar char="•"/>
            </a:pPr>
            <a:r>
              <a:rPr lang="en-US" sz="2000"/>
              <a:t>Route- hematogenous/ direct/ CSF </a:t>
            </a:r>
          </a:p>
          <a:p>
            <a:pPr eaLnBrk="1" hangingPunct="1">
              <a:buFontTx/>
              <a:buChar char="•"/>
            </a:pPr>
            <a:r>
              <a:rPr lang="en-US" sz="2000"/>
              <a:t>Abundant hemorrhage- melanoma, RCC, Chorioca</a:t>
            </a:r>
          </a:p>
          <a:p>
            <a:pPr eaLnBrk="1" hangingPunct="1">
              <a:buFontTx/>
              <a:buChar char="•"/>
            </a:pPr>
            <a:r>
              <a:rPr lang="en-US" sz="2000"/>
              <a:t>Multiplicity common</a:t>
            </a:r>
          </a:p>
          <a:p>
            <a:pPr eaLnBrk="1" hangingPunct="1">
              <a:buFontTx/>
              <a:buChar char="•"/>
            </a:pPr>
            <a:r>
              <a:rPr lang="en-US" sz="2000"/>
              <a:t>Retain primary characteristics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				Astrocytoma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Classification by cell type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cs typeface="Arial" charset="0"/>
              </a:rPr>
              <a:t>Ordinary- </a:t>
            </a:r>
          </a:p>
          <a:p>
            <a:pPr lvl="2" eaLnBrk="1" hangingPunct="1"/>
            <a:r>
              <a:rPr lang="en-US">
                <a:latin typeface="Tahoma" charset="0"/>
                <a:cs typeface="Arial" charset="0"/>
              </a:rPr>
              <a:t>Fibrillary</a:t>
            </a:r>
          </a:p>
          <a:p>
            <a:pPr lvl="2" eaLnBrk="1" hangingPunct="1"/>
            <a:r>
              <a:rPr lang="en-US">
                <a:latin typeface="Tahoma" charset="0"/>
                <a:cs typeface="Arial" charset="0"/>
              </a:rPr>
              <a:t>Gemistocytic</a:t>
            </a:r>
          </a:p>
          <a:p>
            <a:pPr lvl="2" eaLnBrk="1" hangingPunct="1"/>
            <a:r>
              <a:rPr lang="en-US">
                <a:latin typeface="Tahoma" charset="0"/>
                <a:cs typeface="Arial" charset="0"/>
              </a:rPr>
              <a:t>protoplasmic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Tahoma" charset="0"/>
                <a:cs typeface="Arial" charset="0"/>
              </a:rPr>
              <a:t>Special- favorable prognosis</a:t>
            </a:r>
          </a:p>
          <a:p>
            <a:pPr lvl="2" eaLnBrk="1" hangingPunct="1"/>
            <a:r>
              <a:rPr lang="en-US">
                <a:latin typeface="Tahoma" charset="0"/>
                <a:cs typeface="Arial" charset="0"/>
              </a:rPr>
              <a:t>Pilocytic</a:t>
            </a:r>
          </a:p>
          <a:p>
            <a:pPr lvl="2" eaLnBrk="1" hangingPunct="1"/>
            <a:r>
              <a:rPr lang="en-US">
                <a:latin typeface="Tahoma" charset="0"/>
                <a:cs typeface="Arial" charset="0"/>
              </a:rPr>
              <a:t>Microcystic cerebellar</a:t>
            </a:r>
          </a:p>
          <a:p>
            <a:pPr lvl="2" eaLnBrk="1" hangingPunct="1"/>
            <a:r>
              <a:rPr lang="en-US">
                <a:latin typeface="Tahoma" charset="0"/>
                <a:cs typeface="Arial" charset="0"/>
              </a:rPr>
              <a:t>Subependymal giant cell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		Pilocytic Astrocytoma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</a:rPr>
              <a:t>Most common brain tumor in children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</a:rPr>
              <a:t>Cerebellum&gt; adj 3</a:t>
            </a:r>
            <a:r>
              <a:rPr lang="en-US" sz="2800" baseline="30000">
                <a:latin typeface="Tahoma" charset="0"/>
                <a:ea typeface="ＭＳ Ｐゴシック" charset="0"/>
              </a:rPr>
              <a:t>rd</a:t>
            </a:r>
            <a:r>
              <a:rPr lang="en-US" sz="2800">
                <a:latin typeface="Tahoma" charset="0"/>
                <a:ea typeface="ＭＳ Ｐゴシック" charset="0"/>
              </a:rPr>
              <a:t> ventricle&gt; brainstem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</a:rPr>
              <a:t>Circumscribed cystic mass with mural nodule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</a:rPr>
              <a:t>Genetics: sporadic/ syndromic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</a:rPr>
              <a:t>Slow growing</a:t>
            </a:r>
          </a:p>
          <a:p>
            <a:pPr eaLnBrk="1" hangingPunct="1"/>
            <a:r>
              <a:rPr lang="en-US" sz="2800">
                <a:latin typeface="Tahoma" charset="0"/>
                <a:ea typeface="ＭＳ Ｐゴシック" charset="0"/>
              </a:rPr>
              <a:t>Histology: </a:t>
            </a:r>
          </a:p>
          <a:p>
            <a:pPr lvl="1" eaLnBrk="1" hangingPunct="1"/>
            <a:r>
              <a:rPr lang="en-US" sz="2400">
                <a:latin typeface="Tahoma" charset="0"/>
                <a:cs typeface="Arial" charset="0"/>
              </a:rPr>
              <a:t>Classic biphasic pattern</a:t>
            </a:r>
          </a:p>
          <a:p>
            <a:pPr lvl="2" eaLnBrk="1" hangingPunct="1"/>
            <a:r>
              <a:rPr lang="en-US" sz="2000">
                <a:latin typeface="Tahoma" charset="0"/>
                <a:cs typeface="Arial" charset="0"/>
              </a:rPr>
              <a:t>Compacted bipolar cells with rosenthal fibres</a:t>
            </a:r>
          </a:p>
          <a:p>
            <a:pPr lvl="2" eaLnBrk="1" hangingPunct="1"/>
            <a:r>
              <a:rPr lang="en-US" sz="2000">
                <a:latin typeface="Tahoma" charset="0"/>
                <a:cs typeface="Arial" charset="0"/>
              </a:rPr>
              <a:t>Loose textured mulitpolar cells</a:t>
            </a:r>
          </a:p>
          <a:p>
            <a:pPr lvl="1" eaLnBrk="1" hangingPunct="1"/>
            <a:r>
              <a:rPr lang="en-US" sz="2400">
                <a:latin typeface="Tahoma" charset="0"/>
                <a:cs typeface="Arial" charset="0"/>
              </a:rPr>
              <a:t>Leptomeningeal seeding 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-387350"/>
            <a:ext cx="7685087" cy="134302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		Pilocytic Astrocytoma</a:t>
            </a:r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47107" name="Picture 8" descr="C:\Users\ribhav\Desktop\Photos\DR AS Pics\Astrocytoma\20131123_161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19791" r="18056" b="61459"/>
          <a:stretch>
            <a:fillRect/>
          </a:stretch>
        </p:blipFill>
        <p:spPr bwMode="auto">
          <a:xfrm>
            <a:off x="928688" y="2714625"/>
            <a:ext cx="730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Pilocytic Astrocytoma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</a:t>
            </a:r>
            <a:r>
              <a:rPr lang="en-US" sz="4000" i="1">
                <a:latin typeface="Tahoma" charset="0"/>
                <a:ea typeface="ＭＳ Ｐゴシック" charset="0"/>
              </a:rPr>
              <a:t>Pilomyxoid astrocytoma</a:t>
            </a:r>
            <a:endParaRPr lang="en-US" sz="4000">
              <a:latin typeface="Tahoma" charset="0"/>
              <a:ea typeface="ＭＳ Ｐゴシック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WHO grade II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Jänisch et al. in 1985 as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	</a:t>
            </a:r>
            <a:r>
              <a:rPr lang="ja-JP" altLang="en-US" sz="2000">
                <a:latin typeface="Tahoma" charset="0"/>
                <a:ea typeface="ＭＳ Ｐゴシック" charset="0"/>
              </a:rPr>
              <a:t>‘</a:t>
            </a:r>
            <a:r>
              <a:rPr lang="en-US" altLang="ja-JP" sz="2000">
                <a:latin typeface="Tahoma" charset="0"/>
                <a:ea typeface="ＭＳ Ｐゴシック" charset="0"/>
              </a:rPr>
              <a:t>diencephalic pilocytic astrocytoma with clinical onset in infancy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endParaRPr lang="en-US" altLang="ja-JP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hypothalamic/chiasmatic region,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>
                <a:latin typeface="Tahoma" charset="0"/>
                <a:cs typeface="Arial" charset="0"/>
              </a:rPr>
              <a:t>	(sites also affected by classical pilocytic astrocytomas)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Histologically- prominent myxoid matrix and angiocentric arrangement of monomorphous, bipolar tumour cells. 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Infants and children (median age, 10 months)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Less favorable prognosis.</a:t>
            </a:r>
          </a:p>
          <a:p>
            <a:pPr eaLnBrk="1" hangingPunct="1">
              <a:lnSpc>
                <a:spcPct val="90000"/>
              </a:lnSpc>
            </a:pPr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Local recurrences and CSF spread are more likely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Subependymal giant cell 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		astrocytoma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5400675" cy="475297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Invariably with Tuberous sclerosis, 8-18yrs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Near foramen of monro</a:t>
            </a:r>
            <a:r>
              <a:rPr lang="en-US" sz="240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400">
                <a:latin typeface="Tahoma" charset="0"/>
                <a:ea typeface="ＭＳ Ｐゴシック" charset="0"/>
              </a:rPr>
              <a:t>Hydrocephalus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Histology: spindle to epithelioid large cells with abundant glassy eosinophilic cytoplasm, in perivascular pseudorosettes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Epidemiology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	</a:t>
            </a:r>
            <a:r>
              <a:rPr lang="en-US" sz="4000" i="1">
                <a:latin typeface="Tahoma" charset="0"/>
                <a:ea typeface="ＭＳ Ｐゴシック" charset="0"/>
              </a:rPr>
              <a:t>incidence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1300" y="2276475"/>
            <a:ext cx="7632700" cy="209708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	</a:t>
            </a:r>
            <a:r>
              <a:rPr lang="en-US" sz="2400">
                <a:latin typeface="Tahoma" charset="0"/>
                <a:ea typeface="ＭＳ Ｐゴシック" charset="0"/>
              </a:rPr>
              <a:t>Primary cerebral malignancy- 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4 to 10/Lac general population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1.6% of all primary tumors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2.3% of all cancer related deaths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			</a:t>
            </a:r>
            <a:r>
              <a:rPr lang="en-US" sz="2000" i="1">
                <a:latin typeface="Tahoma" charset="0"/>
                <a:ea typeface="ＭＳ Ｐゴシック" charset="0"/>
              </a:rPr>
              <a:t>	 	</a:t>
            </a:r>
            <a:r>
              <a:rPr lang="en-US" sz="1200" i="1">
                <a:latin typeface="Tahoma" charset="0"/>
                <a:ea typeface="ＭＳ Ｐゴシック" charset="0"/>
              </a:rPr>
              <a:t>Francis Ali-Osman, 2005</a:t>
            </a:r>
          </a:p>
          <a:p>
            <a:pPr eaLnBrk="1" hangingPunct="1">
              <a:buFont typeface="Wingdings" charset="0"/>
              <a:buNone/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	</a:t>
            </a:r>
            <a:r>
              <a:rPr lang="en-US" sz="2400">
                <a:latin typeface="Tahoma" charset="0"/>
                <a:ea typeface="ＭＳ Ｐゴシック" charset="0"/>
              </a:rPr>
              <a:t>2</a:t>
            </a:r>
            <a:r>
              <a:rPr lang="en-US" sz="2400" baseline="30000">
                <a:latin typeface="Tahoma" charset="0"/>
                <a:ea typeface="ＭＳ Ｐゴシック" charset="0"/>
              </a:rPr>
              <a:t>nd</a:t>
            </a:r>
            <a:r>
              <a:rPr lang="en-US" sz="2400">
                <a:latin typeface="Tahoma" charset="0"/>
                <a:ea typeface="ＭＳ Ｐゴシック" charset="0"/>
              </a:rPr>
              <a:t> most common cancer in children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20% of all cancers in children &lt;15 yrs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Pleomorphic xanthoastrocytoma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Exclusive young adults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Rare but important cause: TLE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Supratentorial intracortical cystic mass with mural nodule abutting meninges with dural tail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		Diffuse astrocytoma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25% of all gliomas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Supratentorial &gt; brain stem (MC children)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Mean age-34yrs , male &gt;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Gross: unencapsulated ill defined tumor with firm rubbery consistency, expanding involved cortex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M/E: </a:t>
            </a:r>
          </a:p>
          <a:p>
            <a:pPr lvl="1" eaLnBrk="1" hangingPunct="1"/>
            <a:r>
              <a:rPr lang="en-US" sz="2000">
                <a:latin typeface="Tahoma" charset="0"/>
                <a:cs typeface="Arial" charset="0"/>
              </a:rPr>
              <a:t>hypercellularity with indistinct tumor border</a:t>
            </a:r>
          </a:p>
          <a:p>
            <a:pPr lvl="1" eaLnBrk="1" hangingPunct="1"/>
            <a:r>
              <a:rPr lang="en-US" sz="2000">
                <a:latin typeface="Tahoma" charset="0"/>
                <a:cs typeface="Arial" charset="0"/>
              </a:rPr>
              <a:t>Cellular differentiation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Tendency to differentiate into higher grade with age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Diffuse astrocytoma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Grading system</a:t>
            </a:r>
          </a:p>
        </p:txBody>
      </p: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586849" name="Group 97"/>
          <p:cNvGraphicFramePr>
            <a:graphicFrameLocks noGrp="1"/>
          </p:cNvGraphicFramePr>
          <p:nvPr/>
        </p:nvGraphicFramePr>
        <p:xfrm>
          <a:off x="539750" y="2349500"/>
          <a:ext cx="7704138" cy="2651490"/>
        </p:xfrm>
        <a:graphic>
          <a:graphicData uri="http://schemas.openxmlformats.org/drawingml/2006/table">
            <a:tbl>
              <a:tblPr/>
              <a:tblGrid>
                <a:gridCol w="1079500"/>
                <a:gridCol w="936625"/>
                <a:gridCol w="911225"/>
                <a:gridCol w="1465263"/>
                <a:gridCol w="1463675"/>
                <a:gridCol w="1847850"/>
              </a:tblGrid>
              <a:tr h="822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Kernohan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St A/M Current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WHO current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Ringertz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UCSF current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Bailey and Cushing 1926, 1930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Astrocytoma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MoAA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Astrocytoma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III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Anaplastic Astrocytoma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HAA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Astroblastoma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IV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GBM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GBM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Spongioblastoma multiforme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Diffuse astrocytoma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	 </a:t>
            </a:r>
            <a:r>
              <a:rPr lang="en-US" sz="4000" i="1">
                <a:latin typeface="Tahoma" charset="0"/>
                <a:ea typeface="ＭＳ Ｐゴシック" charset="0"/>
              </a:rPr>
              <a:t>subtypes</a:t>
            </a:r>
          </a:p>
        </p:txBody>
      </p:sp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37449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i="1">
                <a:latin typeface="Tahoma" charset="0"/>
                <a:ea typeface="ＭＳ Ｐゴシック" charset="0"/>
              </a:rPr>
              <a:t>protoplasmic astrocytoma</a:t>
            </a:r>
            <a:r>
              <a:rPr lang="en-US" sz="2000" i="1">
                <a:latin typeface="Tahom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 i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homogenous, translucent, gelatinous appearance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Composed- </a:t>
            </a:r>
            <a:r>
              <a:rPr lang="en-US" sz="1800">
                <a:latin typeface="Tahoma" charset="0"/>
                <a:ea typeface="ＭＳ Ｐゴシック" charset="0"/>
              </a:rPr>
              <a:t>neoplastic astrocytes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	(small, round- oval nuclei, which are moderately rich in chromatin) surrounded by scanty cytoplasm with few processes.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Microcytic and mucoid degenerations are common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GFAP - sparse.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		Diffuse astrocytoma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	 </a:t>
            </a:r>
            <a:r>
              <a:rPr lang="en-US" sz="4000" i="1">
                <a:latin typeface="Tahoma" charset="0"/>
                <a:ea typeface="ＭＳ Ｐゴシック" charset="0"/>
              </a:rPr>
              <a:t>subtypes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51117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i="1">
                <a:latin typeface="Tahoma" charset="0"/>
                <a:ea typeface="ＭＳ Ｐゴシック" charset="0"/>
              </a:rPr>
              <a:t>Fibrillary astrocytoma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gross- firm rubbery, cut surfaces: whitish-gray.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Composed: small stellate, elongated astrocytes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</a:rPr>
              <a:t>	fibrillary processes- fine in loose meshwork &amp; bundles, leaving the pre-existing tissue relatively preserved.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GFAP - variable.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Microcystic degenerations +/-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i="1">
                <a:latin typeface="Tahoma" charset="0"/>
                <a:ea typeface="ＭＳ Ｐゴシック" charset="0"/>
              </a:rPr>
              <a:t>Gemistocytic astrocytoma </a:t>
            </a: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soft &amp; homogenous.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Composed: large, plump neoplastic astrocytes with abundant glassy eosinophilic cytoplasms and peripherally displaced nuclei 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ea typeface="ＭＳ Ｐゴシック" charset="0"/>
              </a:rPr>
              <a:t>GFAP expression common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Adults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cerebral hemispheres.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Grossly, it is somewhat better demarcated, soft, and grayish-pink.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Histologically,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cs typeface="Arial" charset="0"/>
              </a:rPr>
              <a:t>cellularity high, pleomorphism conspicuous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cs typeface="Arial" charset="0"/>
              </a:rPr>
              <a:t>Hyperchromatic nuclei: small to large to multinucleated giant cells.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cs typeface="Arial" charset="0"/>
              </a:rPr>
              <a:t>Mitoses frequent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cs typeface="Arial" charset="0"/>
              </a:rPr>
              <a:t>Vascular proliferation not prominent, necrosis absent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It may disseminate along the subarachnoid space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Anaplastic Astrocytoma</a:t>
            </a:r>
            <a:br>
              <a:rPr lang="en-US">
                <a:latin typeface="Tahoma" charset="0"/>
                <a:ea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</a:rPr>
              <a:t>			(WHO grade III) 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Glioblastoma  (WHO grade IV) 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649222" name="Group 6"/>
          <p:cNvGraphicFramePr>
            <a:graphicFrameLocks noGrp="1"/>
          </p:cNvGraphicFramePr>
          <p:nvPr>
            <p:ph sz="half" idx="2"/>
          </p:nvPr>
        </p:nvGraphicFramePr>
        <p:xfrm>
          <a:off x="323850" y="1816100"/>
          <a:ext cx="6840538" cy="4846638"/>
        </p:xfrm>
        <a:graphic>
          <a:graphicData uri="http://schemas.openxmlformats.org/drawingml/2006/table">
            <a:tbl>
              <a:tblPr/>
              <a:tblGrid>
                <a:gridCol w="1584325"/>
                <a:gridCol w="5256213"/>
              </a:tblGrid>
              <a:tr h="3048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most frequent and most malignant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Hemispheric WM, frontal &amp; temporal lobes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Genetics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GBM-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Older patients, biologically more aggressive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Develops de novo (without pre-existing lower grade tumor)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Amplification, over-expression of EGFR, MDM2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PTEN mutation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 10p LOH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 GBM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Younger patients, less aggressive than primary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Develops from lower grade astrocytoma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TP53 mutations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PDGFR amplification, overexpression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Chromosomes 10q, 17p LOH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Increased telomerase activity and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hTERT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expression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Etiology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patholophysiology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Occurs sporadically or as part of heritable tumor syndrome, NF-1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Turcot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Li-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Fraumeni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syndromes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Spreads by creating permissive environment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Produces proteases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Deposits extracellular matrix (ECM) molecules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Expresses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integrins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neoangiogenesis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651297" name="Group 33"/>
          <p:cNvGraphicFramePr>
            <a:graphicFrameLocks noGrp="1"/>
          </p:cNvGraphicFramePr>
          <p:nvPr>
            <p:ph idx="1"/>
          </p:nvPr>
        </p:nvGraphicFramePr>
        <p:xfrm>
          <a:off x="1187450" y="1844675"/>
          <a:ext cx="7488238" cy="4816476"/>
        </p:xfrm>
        <a:graphic>
          <a:graphicData uri="http://schemas.openxmlformats.org/drawingml/2006/table">
            <a:tbl>
              <a:tblPr/>
              <a:tblGrid>
                <a:gridCol w="1357313"/>
                <a:gridCol w="4619625"/>
                <a:gridCol w="1511300"/>
              </a:tblGrid>
              <a:tr h="884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Gross pathology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Reddish gray </a:t>
                      </a:r>
                      <a:r>
                        <a:rPr kumimoji="0" lang="ja-JP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‘</a:t>
                      </a:r>
                      <a:r>
                        <a:rPr kumimoji="0" lang="en-US" altLang="ja-JP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rind</a:t>
                      </a:r>
                      <a:r>
                        <a:rPr kumimoji="0" lang="ja-JP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en-US" altLang="ja-JP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of tumor surrounds necrotic core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Infiltrating mass with poorly delineated margins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Often expands invaded structures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May appear discrete but tumor always infiltrates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uncommon- cysts, hemorrhage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Microscopic features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Increased cellularity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Marked mitotic activity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Distinct nuclear atypia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High nuclear cytoplasmic ratio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Coarse nuclear chromatin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necrosis or microvacular proliferation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Histologic variant-   Gemistocytic 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Immuno-pathology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MIB-1 : 5-10%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GFAP + (multifocally reactive)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Presentation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Bimodal – small peak around 5yrs, Peak: 40- 50yrs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M:F= 1.8:1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Seizures, focal neurological feficits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May have headache or raised ICP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Natural history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Progession to secondary GBM common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Commonly arises as recurrence after resection of Grade II tumor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Spreads along WM tracts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Other sites- ependymoma, leptomeninges, CSF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2" name="Rectangle 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Glioblastoma  (WHO grade IV) 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Oligodendroglial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 sz="3600" i="1">
                <a:latin typeface="Tahoma" charset="0"/>
                <a:ea typeface="ＭＳ Ｐゴシック" charset="0"/>
              </a:rPr>
              <a:t>Oligodendroglioma</a:t>
            </a:r>
            <a:r>
              <a:rPr lang="en-US" sz="4000">
                <a:latin typeface="Tahoma" charset="0"/>
                <a:ea typeface="ＭＳ Ｐゴシック" charset="0"/>
              </a:rPr>
              <a:t> 	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7777163" cy="47529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Partially calcified well differentiated slowly growing but infiltrating cortical mass in middle age adult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Calcification: 90% CT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Frontal &gt; TPO lobe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Seizure: 50-80%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20-50% aggressive </a:t>
            </a:r>
            <a:r>
              <a:rPr lang="en-US" sz="1800">
                <a:latin typeface="Tahoma" charset="0"/>
                <a:ea typeface="ＭＳ Ｐゴシック" charset="0"/>
              </a:rPr>
              <a:t>(anaplastic)</a:t>
            </a:r>
          </a:p>
          <a:p>
            <a:pPr eaLnBrk="1" hangingPunct="1">
              <a:buFont typeface="Wingdings" charset="0"/>
              <a:buNone/>
            </a:pPr>
            <a:r>
              <a:rPr lang="en-US" sz="1900">
                <a:latin typeface="Tahoma" charset="0"/>
                <a:ea typeface="ＭＳ Ｐゴシック" charset="0"/>
              </a:rPr>
              <a:t>	high cell density</a:t>
            </a:r>
          </a:p>
          <a:p>
            <a:pPr eaLnBrk="1" hangingPunct="1">
              <a:buFont typeface="Wingdings" charset="0"/>
              <a:buNone/>
            </a:pPr>
            <a:r>
              <a:rPr lang="en-US" sz="1900">
                <a:latin typeface="Tahoma" charset="0"/>
                <a:ea typeface="ＭＳ Ｐゴシック" charset="0"/>
              </a:rPr>
              <a:t>	</a:t>
            </a:r>
            <a:r>
              <a:rPr lang="en-US" sz="1900" b="1">
                <a:latin typeface="Tahoma" charset="0"/>
                <a:ea typeface="ＭＳ Ｐゴシック" charset="0"/>
              </a:rPr>
              <a:t>pleomorphism</a:t>
            </a:r>
            <a:r>
              <a:rPr lang="en-US" sz="1900">
                <a:latin typeface="Tahoma" charset="0"/>
                <a:ea typeface="ＭＳ Ｐゴシック" charset="0"/>
              </a:rPr>
              <a:t> + anaplastic nuclei</a:t>
            </a:r>
          </a:p>
          <a:p>
            <a:pPr eaLnBrk="1" hangingPunct="1">
              <a:buFont typeface="Wingdings" charset="0"/>
              <a:buNone/>
            </a:pPr>
            <a:r>
              <a:rPr lang="en-US" sz="1900">
                <a:latin typeface="Tahoma" charset="0"/>
                <a:ea typeface="ＭＳ Ｐゴシック" charset="0"/>
              </a:rPr>
              <a:t>	Numerous </a:t>
            </a:r>
            <a:r>
              <a:rPr lang="en-US" sz="1900" b="1">
                <a:latin typeface="Tahoma" charset="0"/>
                <a:ea typeface="ＭＳ Ｐゴシック" charset="0"/>
              </a:rPr>
              <a:t>mitoses</a:t>
            </a:r>
          </a:p>
          <a:p>
            <a:pPr eaLnBrk="1" hangingPunct="1">
              <a:buFont typeface="Wingdings" charset="0"/>
              <a:buNone/>
            </a:pPr>
            <a:r>
              <a:rPr lang="en-US" sz="1900">
                <a:latin typeface="Tahoma" charset="0"/>
                <a:ea typeface="ＭＳ Ｐゴシック" charset="0"/>
              </a:rPr>
              <a:t>	Microvascular proliferation</a:t>
            </a:r>
          </a:p>
          <a:p>
            <a:pPr eaLnBrk="1" hangingPunct="1">
              <a:buFont typeface="Wingdings" charset="0"/>
              <a:buNone/>
            </a:pPr>
            <a:r>
              <a:rPr lang="en-US" sz="1900">
                <a:latin typeface="Tahoma" charset="0"/>
                <a:ea typeface="ＭＳ Ｐゴシック" charset="0"/>
              </a:rPr>
              <a:t>	</a:t>
            </a:r>
            <a:r>
              <a:rPr lang="en-US" sz="1900" b="1">
                <a:latin typeface="Tahoma" charset="0"/>
                <a:ea typeface="ＭＳ Ｐゴシック" charset="0"/>
              </a:rPr>
              <a:t>Necrosis</a:t>
            </a:r>
            <a:r>
              <a:rPr lang="en-US" sz="1900">
                <a:latin typeface="Tahoma" charset="0"/>
                <a:ea typeface="ＭＳ Ｐゴシック" charset="0"/>
              </a:rPr>
              <a:t>+/-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Oligodendroglial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 sz="3600" i="1">
                <a:latin typeface="Tahoma" charset="0"/>
                <a:ea typeface="ＭＳ Ｐゴシック" charset="0"/>
              </a:rPr>
              <a:t>Oligodendroglioma</a:t>
            </a:r>
            <a:r>
              <a:rPr lang="en-US" sz="4000">
                <a:latin typeface="Tahoma" charset="0"/>
                <a:ea typeface="ＭＳ Ｐゴシック" charset="0"/>
              </a:rPr>
              <a:t> 	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956550" cy="47529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Gross</a:t>
            </a:r>
            <a:r>
              <a:rPr lang="en-US" sz="2400">
                <a:latin typeface="Tahoma" charset="0"/>
                <a:ea typeface="ＭＳ Ｐゴシック" charset="0"/>
              </a:rPr>
              <a:t>- </a:t>
            </a:r>
            <a:r>
              <a:rPr lang="en-US" sz="1800">
                <a:latin typeface="Tahoma" charset="0"/>
                <a:ea typeface="ＭＳ Ｐゴシック" charset="0"/>
              </a:rPr>
              <a:t>unencap soft gelatinous gray to pink hue</a:t>
            </a:r>
          </a:p>
          <a:p>
            <a:pPr eaLnBrk="1" hangingPunct="1">
              <a:buFont typeface="Wingdings" charset="0"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Histology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>
                <a:latin typeface="Tahoma" charset="0"/>
                <a:cs typeface="Arial" charset="0"/>
              </a:rPr>
              <a:t>Moderately cellular with occasional mitoses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>
                <a:latin typeface="Tahoma" charset="0"/>
                <a:cs typeface="Arial" charset="0"/>
              </a:rPr>
              <a:t>Monotonous round nuclei, eccentric rim of eosinophilic cytoplasm, lacking proceses</a:t>
            </a:r>
          </a:p>
          <a:p>
            <a:pPr lvl="1" eaLnBrk="1" hangingPunct="1">
              <a:buFont typeface="Wingdings" charset="0"/>
              <a:buNone/>
            </a:pPr>
            <a:r>
              <a:rPr lang="en-US" sz="1800">
                <a:latin typeface="Tahoma" charset="0"/>
                <a:cs typeface="Arial" charset="0"/>
              </a:rPr>
              <a:t>Classical but rare- (fried egg, chicken feet appearance)</a:t>
            </a:r>
          </a:p>
          <a:p>
            <a:pPr eaLnBrk="1" hangingPunct="1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Epidemiological 				</a:t>
            </a:r>
            <a:r>
              <a:rPr lang="en-US" sz="4000" i="1">
                <a:latin typeface="Tahoma" charset="0"/>
                <a:ea typeface="ＭＳ Ｐゴシック" charset="0"/>
              </a:rPr>
              <a:t>incidence of individual tumor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7308850" y="6381750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/>
              <a:t>Parkin, 1997</a:t>
            </a:r>
          </a:p>
        </p:txBody>
      </p:sp>
      <p:graphicFrame>
        <p:nvGraphicFramePr>
          <p:cNvPr id="198185" name="Group 553"/>
          <p:cNvGraphicFramePr>
            <a:graphicFrameLocks noGrp="1"/>
          </p:cNvGraphicFramePr>
          <p:nvPr>
            <p:ph idx="1"/>
          </p:nvPr>
        </p:nvGraphicFramePr>
        <p:xfrm>
          <a:off x="827088" y="1844675"/>
          <a:ext cx="7993062" cy="4527552"/>
        </p:xfrm>
        <a:graphic>
          <a:graphicData uri="http://schemas.openxmlformats.org/drawingml/2006/table">
            <a:tbl>
              <a:tblPr/>
              <a:tblGrid>
                <a:gridCol w="3673475"/>
                <a:gridCol w="4319587"/>
              </a:tblGrid>
              <a:tr h="7888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Classification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Incidence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/ 100,000 population/yr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Metastatic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Astrocytoma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1.5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Glioblastoma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Meningioma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Primary CNS lymphoma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1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     Immunocompetent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0.3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     Overall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0.8-6.8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Medulloblastoma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0.5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Germ cell tumor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0.2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Pinealoma/ pineoblastoma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DTLArgoTLight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DTLArgoTLight" charset="0"/>
                        </a:rPr>
                        <a:t>0.1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Oligodendroglial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 sz="4000">
                <a:latin typeface="Tahoma" charset="0"/>
                <a:ea typeface="ＭＳ Ｐゴシック" charset="0"/>
              </a:rPr>
              <a:t>	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Grading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Smith (AFIP) system 		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pleomorphism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necrosis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N/C ratio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endothelial proliferation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	Cell density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264264" name="Group 72"/>
          <p:cNvGraphicFramePr>
            <a:graphicFrameLocks noGrp="1"/>
          </p:cNvGraphicFramePr>
          <p:nvPr/>
        </p:nvGraphicFramePr>
        <p:xfrm>
          <a:off x="5724525" y="2133600"/>
          <a:ext cx="3024188" cy="3444876"/>
        </p:xfrm>
        <a:graphic>
          <a:graphicData uri="http://schemas.openxmlformats.org/drawingml/2006/table">
            <a:tbl>
              <a:tblPr/>
              <a:tblGrid>
                <a:gridCol w="1295400"/>
                <a:gridCol w="1728788"/>
              </a:tblGrid>
              <a:tr h="1371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Grade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Median survival (month)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Oligodendroglioma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 sz="4000">
                <a:latin typeface="Tahoma" charset="0"/>
                <a:ea typeface="ＭＳ Ｐゴシック" charset="0"/>
              </a:rPr>
              <a:t>	</a:t>
            </a:r>
            <a:r>
              <a:rPr lang="en-US" sz="4000" i="1">
                <a:latin typeface="Tahoma" charset="0"/>
                <a:ea typeface="ＭＳ Ｐゴシック" charset="0"/>
              </a:rPr>
              <a:t>variants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i="1">
                <a:latin typeface="Tahoma" charset="0"/>
                <a:ea typeface="ＭＳ Ｐゴシック" charset="0"/>
              </a:rPr>
              <a:t>Microgemistocytic oligodendroglioma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displays small cells with round eosinophilic cytoplasm &amp; eccentric nucleus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GFAP +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 i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i="1">
                <a:latin typeface="Tahoma" charset="0"/>
                <a:ea typeface="ＭＳ Ｐゴシック" charset="0"/>
              </a:rPr>
              <a:t>Anaplastic oligodendroglioma (grade 3)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Increased cellularity, nuclear pleomorphism, mitotic activity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Vascular proliferation, hemorrhages, &amp; micronecroses.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Leptomeningeal spread &amp; subarachnoid dissemination.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 i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i="1">
                <a:latin typeface="Tahoma" charset="0"/>
                <a:ea typeface="ＭＳ Ｐゴシック" charset="0"/>
              </a:rPr>
              <a:t>Oligoastrocytoma </a:t>
            </a: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well-differentiated neoplastic astrocytes (&gt;25%) and oligodendrocytes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either diffusely intermingled or separated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Origin: GFOC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>
              <a:latin typeface="Tahoma" charset="0"/>
              <a:ea typeface="ＭＳ Ｐゴシック" charset="0"/>
            </a:endParaRP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Ependymal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Ependymoma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Ependymal lining of ventricular wall, projects into the ventricular lumen or invades the parenchyma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Predominant children and adolescents.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Fourth ventricle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Accounting for 6% to 12% of intracranial childhood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Drop mets: 11%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Ependymal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Ependymoma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7771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Variants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Non anaplastic (low grade)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Clear cell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Cellular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tanycytic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Papillary- classic lesion, 30% metastatise, dark small nuclei. 2 cytoplasmic patterns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Differentiation along glial lines forms perivascular pseudorosettes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Cuboidal cells form ependymal tubules around a central bv (true rosettes)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Myxopapillary ependymoma- filum terminale. Papillary with microcystic vacuoles and mucosubstance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Subependymoma</a:t>
            </a:r>
          </a:p>
          <a:p>
            <a:pPr lvl="2" eaLnBrk="1" hangingPunct="1">
              <a:lnSpc>
                <a:spcPct val="80000"/>
              </a:lnSpc>
            </a:pPr>
            <a:endParaRPr lang="en-US" sz="1800">
              <a:latin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Anaplastic : pleomorphism, multinucleation, giant cells, mitotic figures, vascular changes, necrosis (ependymoblastoma)</a:t>
            </a: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Ependymal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3600" i="1">
                <a:latin typeface="Tahoma" charset="0"/>
                <a:ea typeface="ＭＳ Ｐゴシック" charset="0"/>
              </a:rPr>
              <a:t>Ependymoma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6149" name="Group 5"/>
          <p:cNvGraphicFramePr>
            <a:graphicFrameLocks noGrp="1"/>
          </p:cNvGraphicFramePr>
          <p:nvPr>
            <p:ph sz="half" idx="2"/>
          </p:nvPr>
        </p:nvGraphicFramePr>
        <p:xfrm>
          <a:off x="611188" y="2349500"/>
          <a:ext cx="7921625" cy="3743326"/>
        </p:xfrm>
        <a:graphic>
          <a:graphicData uri="http://schemas.openxmlformats.org/drawingml/2006/table">
            <a:tbl>
              <a:tblPr/>
              <a:tblGrid>
                <a:gridCol w="2546350"/>
                <a:gridCol w="2540000"/>
                <a:gridCol w="2835275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Ependymoma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medulloblastoma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Mass in 4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ventricle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Floor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Roof (fastigium), 4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ventricle drapes around tumor (banana sign)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Calcifications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T1WI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Inhomogenous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Homogenous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T2WI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 intensity exophytic 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Mildly hyperintense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Choroid Plexus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0.4- 1% all intracranial tumors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70% patients are &lt;2yrs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Adults: infratentorial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Children: lateral ventricle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Clinical: raised ICP, Seizures, SAH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Choroid Plexus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 sz="3600" i="1">
                <a:latin typeface="Tahoma" charset="0"/>
                <a:ea typeface="ＭＳ Ｐゴシック" charset="0"/>
              </a:rPr>
              <a:t>Choroid Plexus Papilloma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38835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intraventricular papillary neoplasms 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derived from choroid plexus epithelium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benign in nature, cured by surgery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Gross: circumscribed moderately firm, cut surface: cauliflower- like appearance.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Histology: tumor resembles a normal choroid plexus, but is more cellular,with cuboidal and columnar epithelial cells resting on a fine fibrovascular stroma.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Hemorrhages and calcifications: common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Choroid Plexus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 i="1">
                <a:latin typeface="Tahoma" charset="0"/>
                <a:ea typeface="ＭＳ Ｐゴシック" charset="0"/>
              </a:rPr>
              <a:t>Atypical Choroid Plexus Papilloma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8137525" cy="4752975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WHO grade II</a:t>
            </a:r>
          </a:p>
          <a:p>
            <a:pPr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Intraventricular papillary neoplasms (from choroid plexus epithelium)</a:t>
            </a:r>
          </a:p>
          <a:p>
            <a:pPr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intermediate features</a:t>
            </a:r>
          </a:p>
          <a:p>
            <a:pPr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distinguished from the choroid plexus papilloma by increased mitotic activity</a:t>
            </a:r>
          </a:p>
          <a:p>
            <a:pPr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Curative surgery is still possible</a:t>
            </a:r>
          </a:p>
          <a:p>
            <a:pPr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but the probability of recurrence significantly higher</a:t>
            </a: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Choroid Plexus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 sz="3600" i="1">
                <a:latin typeface="Tahoma" charset="0"/>
                <a:ea typeface="ＭＳ Ｐゴシック" charset="0"/>
              </a:rPr>
              <a:t>Choroid Plexus Carcinoma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777162" cy="4752975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</a:rPr>
              <a:t>frank signs of malignancy, </a:t>
            </a:r>
          </a:p>
          <a:p>
            <a:pPr lvl="1" eaLnBrk="1" hangingPunct="1"/>
            <a:r>
              <a:rPr lang="en-US" sz="2000">
                <a:latin typeface="Tahoma" charset="0"/>
                <a:cs typeface="Arial" charset="0"/>
              </a:rPr>
              <a:t>brisk mitotic activity, </a:t>
            </a:r>
          </a:p>
          <a:p>
            <a:pPr lvl="1" eaLnBrk="1" hangingPunct="1"/>
            <a:r>
              <a:rPr lang="en-US" sz="2000">
                <a:latin typeface="Tahoma" charset="0"/>
                <a:cs typeface="Arial" charset="0"/>
              </a:rPr>
              <a:t>increased cellularity, </a:t>
            </a:r>
          </a:p>
          <a:p>
            <a:pPr lvl="1" eaLnBrk="1" hangingPunct="1"/>
            <a:r>
              <a:rPr lang="en-US" sz="2000">
                <a:latin typeface="Tahoma" charset="0"/>
                <a:cs typeface="Arial" charset="0"/>
              </a:rPr>
              <a:t>blurring of the papillary pattern, </a:t>
            </a:r>
          </a:p>
          <a:p>
            <a:pPr lvl="1" eaLnBrk="1" hangingPunct="1"/>
            <a:r>
              <a:rPr lang="en-US" sz="2000">
                <a:latin typeface="Tahoma" charset="0"/>
                <a:cs typeface="Arial" charset="0"/>
              </a:rPr>
              <a:t>necrosis and frequent invasion of brain parenchyma.</a:t>
            </a:r>
          </a:p>
          <a:p>
            <a:pPr eaLnBrk="1" hangingPunct="1">
              <a:buFontTx/>
              <a:buNone/>
            </a:pPr>
            <a:endParaRPr lang="en-US" sz="200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Other Neuroepithelial tumors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             </a:t>
            </a:r>
            <a:r>
              <a:rPr lang="en-US" sz="3600" i="1">
                <a:latin typeface="Tahoma" charset="0"/>
                <a:ea typeface="ＭＳ Ｐゴシック" charset="0"/>
              </a:rPr>
              <a:t>Angiocentric glioma</a:t>
            </a:r>
            <a:endParaRPr lang="en-US" sz="3600">
              <a:latin typeface="Tahoma" charset="0"/>
              <a:ea typeface="ＭＳ Ｐゴシック" charset="0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WHO grade 1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Predominantly children and young adults (17yrs)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Refractory epilepsy- leading symptom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Total – 28 cases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located superficially- fronto-parietal, temporal, hippocampal region.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FLAIR - well delineated, hyperintense, non-enhancing cortical lesions, often with a stalk-like extension to the subjacent ventricle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Stable or slowly growing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Histopathology-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cs typeface="Arial" charset="0"/>
              </a:rPr>
              <a:t>monomorphous bipolar cells,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cs typeface="Arial" charset="0"/>
              </a:rPr>
              <a:t>an angiocentric growth pattern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Immunoreactivity- EMA, GFAP, S-100 protein and vimentin,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cs typeface="Arial" charset="0"/>
              </a:rPr>
              <a:t>Not for neuronal antigens.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>
                <a:latin typeface="Tahoma" charset="0"/>
                <a:ea typeface="ＭＳ Ｐゴシック" charset="0"/>
              </a:rPr>
              <a:t>D/D- ependymal variant- Frequent extension of angiocentric glioma to the ventricular wall, M/E ependymal differentiation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Epidemiology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</a:t>
            </a:r>
            <a:r>
              <a:rPr lang="en-US" sz="4000" i="1">
                <a:latin typeface="Tahoma" charset="0"/>
                <a:ea typeface="ＭＳ Ｐゴシック" charset="0"/>
              </a:rPr>
              <a:t>comparative incidence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22531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39750" y="1989138"/>
          <a:ext cx="80645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hart" r:id="rId3" imgW="9537700" imgH="5511800" progId="Excel.Chart.8">
                  <p:embed/>
                </p:oleObj>
              </mc:Choice>
              <mc:Fallback>
                <p:oleObj name="Chart" r:id="rId3" imgW="9537700" imgH="5511800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80645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i="1">
                <a:latin typeface="Tahoma" charset="0"/>
                <a:ea typeface="ＭＳ Ｐゴシック" charset="0"/>
              </a:rPr>
              <a:t>Gangliocytoma &amp; Ganglioglioma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2089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Temporal and frontal lobes.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Gross: gray, firm, and often cystic.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Gangliocytomas - atypical neoplastic neurons within fibrillary matrix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Gangliogliomas- mixture of neoplastic neurons &amp; glial cells, mostly 	astrocytes.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Immunoreact for synaptophysin and neurofilament proteins.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Calcifications, eosinophilic globules, and perivascular lymphocytic 	infiltrations common.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Mitoses are rare, necrosis is absent.</a:t>
            </a:r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	</a:t>
            </a:r>
            <a:r>
              <a:rPr lang="en-US" sz="3400" i="1">
                <a:latin typeface="Tahoma" charset="0"/>
                <a:ea typeface="ＭＳ Ｐゴシック" charset="0"/>
              </a:rPr>
              <a:t>Central neurocytoma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Lateral or third ventricle at the Foramen Monro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well-demarcated soft tumor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Uniformly small neurocytes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Several architectural patterns resembling 				oligodendroglial and ependymal tumors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Calcifications- common, hemorrhages may occur.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   </a:t>
            </a:r>
            <a:r>
              <a:rPr lang="en-US" sz="2800" i="1">
                <a:latin typeface="Tahoma" charset="0"/>
                <a:ea typeface="ＭＳ Ｐゴシック" charset="0"/>
              </a:rPr>
              <a:t>Dysembryoplastic neuroepithelial tumor</a:t>
            </a:r>
            <a:r>
              <a:rPr lang="en-US" sz="3400" i="1">
                <a:latin typeface="Tahoma" charset="0"/>
                <a:ea typeface="ＭＳ Ｐゴシック" charset="0"/>
              </a:rPr>
              <a:t> (DNET)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208963" cy="475297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Often temporal lobe, less cerebellum &amp; pons.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Sabon-Roman" charset="0"/>
                <a:ea typeface="ＭＳ Ｐゴシック" charset="0"/>
              </a:rPr>
              <a:t>mucinous or gelatinous appearance. </a:t>
            </a:r>
          </a:p>
          <a:p>
            <a:pPr eaLnBrk="1" hangingPunct="1"/>
            <a:endParaRPr lang="en-US" sz="2400">
              <a:latin typeface="Sabon-Roman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Sabon-Roman" charset="0"/>
                <a:ea typeface="ＭＳ Ｐゴシック" charset="0"/>
              </a:rPr>
              <a:t>Neoplastic neurons, astrocytes, and oligodendrocytes in 	a nodular pattern. </a:t>
            </a:r>
          </a:p>
          <a:p>
            <a:pPr eaLnBrk="1" hangingPunct="1"/>
            <a:endParaRPr lang="en-US" sz="2400">
              <a:latin typeface="Sabon-Roman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Sabon-Roman" charset="0"/>
                <a:ea typeface="ＭＳ Ｐゴシック" charset="0"/>
              </a:rPr>
              <a:t>Pools of mucin, calcifications, abnormal blood vessels</a:t>
            </a: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i="1">
                <a:latin typeface="Tahoma" charset="0"/>
                <a:ea typeface="ＭＳ Ｐゴシック" charset="0"/>
              </a:rPr>
              <a:t>Extraventricular neurocytoma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WHO grade II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Neuronal tumour with pathological features distinct from cerebral neuroblastoma,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Young adults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Preferential location- lateral ventricles in region of the foramen of Monro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Favourable prognosis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Central neurocytomas- uniform round cells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Additional features - Fibrillary areas mimicking neuropil, &amp; low proliferation rate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Immunohistochemical and ultrastructural e/o neuronal differentiation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i="1">
                <a:latin typeface="Tahoma" charset="0"/>
                <a:ea typeface="ＭＳ Ｐゴシック" charset="0"/>
              </a:rPr>
              <a:t>Papillary glioneuronal tumor (PGNT)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WHO grade 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Komori et al.- 1998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wide age range (mean 27 years)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Location- temporal lobe.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CT &amp; MRI- contrast-enhancing, well delineated mass, occasionally showing a cyst-mural nodule pattern.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Histologically-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cs typeface="Arial" charset="0"/>
              </a:rPr>
              <a:t>single or pseudostratified layer of flat to cuboidal GFAP-positive astrocytes surrounding hyalinized vascular pseudopapillae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  <a:cs typeface="Arial" charset="0"/>
              </a:rPr>
              <a:t>synaptophysin-positive interpapillary sheets of neurocytes, large neurons and intermediate size 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ganglioid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  <a:cs typeface="ＭＳ Ｐゴシック" charset="0"/>
              </a:rPr>
              <a:t> cells.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i="1">
                <a:latin typeface="Tahoma" charset="0"/>
                <a:ea typeface="ＭＳ Ｐゴシック" charset="0"/>
              </a:rPr>
              <a:t>Rosette forming glioneuronal 			tumor of the fourth ventricle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WHO grade 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Initially described as dysembryoplastic neuroepithelial tumour (DNT) of the cerebellum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Komori et al. in 2002 , total of 17 cases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Rare slowly growing tumour of the fourth ventriclular region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Young adults (mean age 33 years)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Ostructive hydrocephalus, ataxia- most common clinical manifestation.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Typically midline, involves the cerebellum and wall or floor of the fourth ventricle.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T2WI- well delineated, hyperintense tumour.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Histopathologically- a biphasic neurocytic and glial architecture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cs typeface="Arial" charset="0"/>
              </a:rPr>
              <a:t>Neuronal component consists of neurocytes that form neurocytic rosettes with eosinophilic, synaptophysin-positive cores and/or perivascular pseudorosettes.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Tahoma" charset="0"/>
                <a:cs typeface="Arial" charset="0"/>
              </a:rPr>
              <a:t>Glial component dominates and typically exhibits features of pilocytic astrocytoma.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Benign clinical behaviour with the possibility of surgical cure</a:t>
            </a: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Neuronal and mixed neuronal-glial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			</a:t>
            </a:r>
            <a:r>
              <a:rPr lang="en-US" sz="3400" i="1">
                <a:latin typeface="Tahoma" charset="0"/>
                <a:ea typeface="ＭＳ Ｐゴシック" charset="0"/>
              </a:rPr>
              <a:t>Paraganglioma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Chemodectoma or glomus tumors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Slow growing (&lt;2cm in 5 yrs)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Histologically benign, &lt;10% LN or distant mets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Most secretory granules (Epinephrine/ NE)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Site: carotid bifurcation, superior vagal ganglion, auricular branch of vagus, inferior vagal (nodose) ganglion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GJ from glomus body in area of jugular bulb, and track along vessels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May have finger like extensions</a:t>
            </a: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pineal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			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773238"/>
            <a:ext cx="6557962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Pineal region: bounded dorsally by splenium of corpus callosum and tela choroidea, ventrally by quadrigeminal plate and midbrain tectum, rostrally by posterior aspect of 3</a:t>
            </a:r>
            <a:r>
              <a:rPr lang="en-US" sz="1800" baseline="30000">
                <a:latin typeface="Tahoma" charset="0"/>
                <a:ea typeface="ＭＳ Ｐゴシック" charset="0"/>
              </a:rPr>
              <a:t>rd</a:t>
            </a:r>
            <a:r>
              <a:rPr lang="en-US" sz="1800">
                <a:latin typeface="Tahoma" charset="0"/>
                <a:ea typeface="ＭＳ Ｐゴシック" charset="0"/>
              </a:rPr>
              <a:t> ventricle and caudally by cerebellar vermis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3-8% of paediatric brain tumors, &lt;1% adults</a:t>
            </a: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46086" name="Group 6"/>
          <p:cNvGraphicFramePr>
            <a:graphicFrameLocks noGrp="1"/>
          </p:cNvGraphicFramePr>
          <p:nvPr>
            <p:ph sz="half" idx="2"/>
          </p:nvPr>
        </p:nvGraphicFramePr>
        <p:xfrm>
          <a:off x="539750" y="3573463"/>
          <a:ext cx="8351838" cy="2430462"/>
        </p:xfrm>
        <a:graphic>
          <a:graphicData uri="http://schemas.openxmlformats.org/drawingml/2006/table">
            <a:tbl>
              <a:tblPr/>
              <a:tblGrid>
                <a:gridCol w="4176713"/>
                <a:gridCol w="4175125"/>
              </a:tblGrid>
              <a:tr h="274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Substrate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Tumor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Pineal glandular tissue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Pineocytomas, pineoblastomas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Glial cells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Astrocytomas, oligodendroglioma, cyst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Arachnoid cells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Meningiomas, cyst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Ependymal lining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Ependymomas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Sympathetic nerves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Chemodectomas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Rests of germ cells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Choriocarcinoma, germinoma, embryonal ca, endodermal sinus tumor, teratoma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BBB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Hematogenous mets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pineal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		</a:t>
            </a:r>
            <a:r>
              <a:rPr lang="en-US" sz="3400" i="1">
                <a:latin typeface="Tahoma" charset="0"/>
                <a:ea typeface="ＭＳ Ｐゴシック" charset="0"/>
              </a:rPr>
              <a:t>Pineocytoma</a:t>
            </a:r>
            <a:r>
              <a:rPr lang="en-US" sz="3400">
                <a:latin typeface="Tahoma" charset="0"/>
                <a:ea typeface="ＭＳ Ｐゴシック" charset="0"/>
              </a:rPr>
              <a:t>		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Well differentiated </a:t>
            </a:r>
          </a:p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CSF mets</a:t>
            </a:r>
          </a:p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radiosensitive</a:t>
            </a:r>
          </a:p>
        </p:txBody>
      </p:sp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pineal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	</a:t>
            </a:r>
            <a:r>
              <a:rPr lang="en-US" sz="3400" i="1">
                <a:latin typeface="Tahoma" charset="0"/>
                <a:ea typeface="ＭＳ Ｐゴシック" charset="0"/>
              </a:rPr>
              <a:t>Pineoblastoma</a:t>
            </a:r>
            <a:r>
              <a:rPr lang="en-US" sz="3400">
                <a:latin typeface="Tahoma" charset="0"/>
                <a:ea typeface="ＭＳ Ｐゴシック" charset="0"/>
              </a:rPr>
              <a:t>	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Malignant tumor – a PNET</a:t>
            </a:r>
          </a:p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Metastasize through CSF</a:t>
            </a:r>
          </a:p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Radiosensitive</a:t>
            </a:r>
          </a:p>
          <a:p>
            <a:pPr eaLnBrk="1" hangingPunct="1">
              <a:buFontTx/>
              <a:buNone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Epidemiology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3200" i="1">
                <a:latin typeface="Tahoma" charset="0"/>
                <a:ea typeface="ＭＳ Ｐゴシック" charset="0"/>
              </a:rPr>
              <a:t>Relative incidence at AIIMS (2002-2007)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164388" y="6308725"/>
            <a:ext cx="19796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000" b="1"/>
              <a:t>Pathology of brain tumors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000" b="1"/>
              <a:t>                   - Dr Amit Thapa</a:t>
            </a:r>
          </a:p>
          <a:p>
            <a:pPr eaLnBrk="1" hangingPunct="1">
              <a:spcBef>
                <a:spcPct val="50000"/>
              </a:spcBef>
            </a:pPr>
            <a:endParaRPr lang="en-US" sz="1000" b="1"/>
          </a:p>
        </p:txBody>
      </p:sp>
      <p:graphicFrame>
        <p:nvGraphicFramePr>
          <p:cNvPr id="2355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-990600" y="547688"/>
          <a:ext cx="10033000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hart" r:id="rId3" imgW="9779000" imgH="5486400" progId="Excel.Chart.8">
                  <p:embed/>
                </p:oleObj>
              </mc:Choice>
              <mc:Fallback>
                <p:oleObj name="Chart" r:id="rId3" imgW="9779000" imgH="54864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600" y="547688"/>
                        <a:ext cx="10033000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230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n= 5076 patients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pineal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i="1">
                <a:latin typeface="Tahoma" charset="0"/>
                <a:ea typeface="ＭＳ Ｐゴシック" charset="0"/>
              </a:rPr>
              <a:t>Papillary tumor of the pineal region 							(PTPR)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WHO grade II/III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children and adults (mean age 32 years)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Relatively large (2.5–4 cm), and well-circumscribed,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MRI- low T1 and increased T2 signal , contrast enhancement.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2003, Jouvet et al.- total of 38 cases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Histologically, papillary architecture and epithelial cytology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immunoreactivity for cytokeratin and, focally, GFAP.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Macroscopically indistinguishable from pineocytoma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Ultrastructural features s/o ependymal differentiation and a possible origin from specialized ependymal cells of the subcommissural organ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Biological behaviour- variable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Embryonal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Medulloblastoma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05025"/>
            <a:ext cx="80645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Most common malignant paediatric Ca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1</a:t>
            </a:r>
            <a:r>
              <a:rPr lang="en-US" sz="1800" baseline="30000">
                <a:latin typeface="Tahoma" charset="0"/>
                <a:ea typeface="ＭＳ Ｐゴシック" charset="0"/>
              </a:rPr>
              <a:t>st</a:t>
            </a:r>
            <a:r>
              <a:rPr lang="en-US" sz="1800">
                <a:latin typeface="Tahoma" charset="0"/>
                <a:ea typeface="ＭＳ Ｐゴシック" charset="0"/>
              </a:rPr>
              <a:t> decade of life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Male: Female= 2:1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Cerebellar vermis, apex of 4</a:t>
            </a:r>
            <a:r>
              <a:rPr lang="en-US" sz="1800" baseline="30000">
                <a:latin typeface="Tahoma" charset="0"/>
                <a:ea typeface="ＭＳ Ｐゴシック" charset="0"/>
              </a:rPr>
              <a:t>th</a:t>
            </a:r>
            <a:r>
              <a:rPr lang="en-US" sz="1800">
                <a:latin typeface="Tahoma" charset="0"/>
                <a:ea typeface="ＭＳ Ｐゴシック" charset="0"/>
              </a:rPr>
              <a:t> ventricle roof (fastigium)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Cl: early hydrocephalus, cerebellar signs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Solid midline contrast enhancing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Highly radiosensitive and moderately chemosensitive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Recurrence: 10-35%, extraneural mets: 5%</a:t>
            </a:r>
          </a:p>
          <a:p>
            <a:pPr eaLnBrk="1" hangingPunct="1"/>
            <a:r>
              <a:rPr lang="en-US" sz="1800">
                <a:latin typeface="Tahoma" charset="0"/>
                <a:ea typeface="ＭＳ Ｐゴシック" charset="0"/>
              </a:rPr>
              <a:t>Poorly demarcated, pinkish-gray and soft.</a:t>
            </a:r>
          </a:p>
          <a:p>
            <a:pPr eaLnBrk="1" hangingPunct="1"/>
            <a:r>
              <a:rPr lang="en-US" sz="1800">
                <a:latin typeface="Tahoma" charset="0"/>
                <a:ea typeface="ＭＳ Ｐゴシック" charset="0"/>
              </a:rPr>
              <a:t>Histology- </a:t>
            </a:r>
          </a:p>
          <a:p>
            <a:pPr lvl="1" eaLnBrk="1" hangingPunct="1"/>
            <a:r>
              <a:rPr lang="en-US" sz="1600">
                <a:latin typeface="Tahoma" charset="0"/>
                <a:cs typeface="Arial" charset="0"/>
              </a:rPr>
              <a:t>densely cellular &amp; small cells with round, oval, or carrot- shaped hyperchromatic nuclei surrounded by scanty cytoplasm (blue cell tumor). </a:t>
            </a:r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Embryonal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Medulloblastoma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80645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Medulloblasts may differentiate into neurons and glial cells.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Neuronal differentiation – NSE+ &amp; synaptophysin+</a:t>
            </a:r>
          </a:p>
          <a:p>
            <a:pPr eaLnBrk="1" hangingPunct="1"/>
            <a:r>
              <a:rPr lang="en-US" sz="1800">
                <a:latin typeface="Tahoma" charset="0"/>
                <a:ea typeface="ＭＳ Ｐゴシック" charset="0"/>
              </a:rPr>
              <a:t>Glial differentiation- GFAP-positive </a:t>
            </a:r>
          </a:p>
          <a:p>
            <a:pPr eaLnBrk="1" hangingPunct="1"/>
            <a:r>
              <a:rPr lang="en-US" sz="1800">
                <a:latin typeface="Tahoma" charset="0"/>
                <a:ea typeface="ＭＳ Ｐゴシック" charset="0"/>
              </a:rPr>
              <a:t>Disseminate via CSF pathway- small nodules &amp; diffuse infiltrates in the ventricular wall and subarachnoid space 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259762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Embryonal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Medulloblastoma</a:t>
            </a:r>
            <a:r>
              <a:rPr lang="en-US" sz="2400" i="1">
                <a:latin typeface="Tahoma" charset="0"/>
                <a:ea typeface="ＭＳ Ｐゴシック" charset="0"/>
              </a:rPr>
              <a:t/>
            </a:r>
            <a:br>
              <a:rPr lang="en-US" sz="2400" i="1">
                <a:latin typeface="Tahoma" charset="0"/>
                <a:ea typeface="ＭＳ Ｐゴシック" charset="0"/>
              </a:rPr>
            </a:br>
            <a:r>
              <a:rPr lang="en-US" sz="2400" i="1">
                <a:latin typeface="Tahoma" charset="0"/>
                <a:ea typeface="ＭＳ Ｐゴシック" charset="0"/>
              </a:rPr>
              <a:t>		</a:t>
            </a:r>
            <a:r>
              <a:rPr lang="en-US" sz="2800" i="1">
                <a:latin typeface="Tahoma" charset="0"/>
                <a:ea typeface="ＭＳ Ｐゴシック" charset="0"/>
              </a:rPr>
              <a:t>Histological Variants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792162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>
                <a:latin typeface="Tahoma" charset="0"/>
                <a:ea typeface="ＭＳ Ｐゴシック" charset="0"/>
              </a:rPr>
              <a:t>Nodular medulloblastoma </a:t>
            </a:r>
            <a:r>
              <a:rPr lang="en-US" sz="1800">
                <a:latin typeface="Tahoma" charset="0"/>
                <a:ea typeface="ＭＳ Ｐゴシック" charset="0"/>
              </a:rPr>
              <a:t>–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1800">
                <a:latin typeface="Tahoma" charset="0"/>
                <a:ea typeface="ＭＳ Ｐゴシック" charset="0"/>
              </a:rPr>
              <a:t>“</a:t>
            </a:r>
            <a:r>
              <a:rPr lang="en-US" altLang="ja-JP" sz="1800">
                <a:latin typeface="Tahoma" charset="0"/>
                <a:ea typeface="ＭＳ Ｐゴシック" charset="0"/>
              </a:rPr>
              <a:t>pale islands,</a:t>
            </a:r>
            <a:r>
              <a:rPr lang="ja-JP" altLang="en-US" sz="1800">
                <a:latin typeface="Tahoma" charset="0"/>
                <a:ea typeface="ＭＳ Ｐゴシック" charset="0"/>
              </a:rPr>
              <a:t>”</a:t>
            </a:r>
            <a:r>
              <a:rPr lang="en-US" altLang="ja-JP" sz="1800">
                <a:latin typeface="Tahoma" charset="0"/>
                <a:ea typeface="ＭＳ Ｐゴシック" charset="0"/>
              </a:rPr>
              <a:t> of tumor cells with small nuclei, abundant cytoplasm, and a tendency to differentiate along neuronal line.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Less aggressive, longer survival.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i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>
                <a:latin typeface="Tahoma" charset="0"/>
                <a:ea typeface="ＭＳ Ｐゴシック" charset="0"/>
              </a:rPr>
              <a:t>Large cell/anaplastic medulloblastomas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cells with large vesicular nuclei and pleomorphic anaplastic cells.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Mitoses and apoptotic bodies are numerous.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more aggressive, shorter survival.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i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>
                <a:latin typeface="Tahoma" charset="0"/>
                <a:ea typeface="ＭＳ Ｐゴシック" charset="0"/>
              </a:rPr>
              <a:t>Desmoplastic medulloblastoma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Cerebellar hemispheres of children and young adults.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clusters of tumor cells are separated by a rich reticulin and collagenous network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i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>
                <a:latin typeface="Tahoma" charset="0"/>
                <a:ea typeface="ＭＳ Ｐゴシック" charset="0"/>
              </a:rPr>
              <a:t>Medullomyoblastoma, lipomatous, </a:t>
            </a:r>
            <a:r>
              <a:rPr lang="en-US" sz="1800">
                <a:latin typeface="Tahoma" charset="0"/>
                <a:ea typeface="ＭＳ Ｐゴシック" charset="0"/>
              </a:rPr>
              <a:t>and </a:t>
            </a:r>
            <a:r>
              <a:rPr lang="en-US" sz="1800" i="1">
                <a:latin typeface="Tahoma" charset="0"/>
                <a:ea typeface="ＭＳ Ｐゴシック" charset="0"/>
              </a:rPr>
              <a:t>melanotic medulloblastomas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striated muscle fibers, lipid cells, and melanotic cells, respectively.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latin typeface="Tahoma" charset="0"/>
              <a:ea typeface="ＭＳ Ｐゴシック" charset="0"/>
            </a:endParaRP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4597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Embryonal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Medulloblastoma</a:t>
            </a:r>
            <a:r>
              <a:rPr lang="en-US" sz="3400" i="1">
                <a:latin typeface="Tahoma" charset="0"/>
                <a:ea typeface="ＭＳ Ｐゴシック" charset="0"/>
              </a:rPr>
              <a:t/>
            </a:r>
            <a:br>
              <a:rPr lang="en-US" sz="3400" i="1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		 Anaplastic medulloblastoma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WHO grade IV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Characterized by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marked nuclear pleomorphism,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nuclear moulding,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cell–cell wrapping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high mitotic activity, often with atypical forms.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Atypia- particularly pronounced and widespread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800">
                <a:latin typeface="Tahom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Histological progression from classic to anaplastic medulloblastomas</a:t>
            </a:r>
          </a:p>
          <a:p>
            <a:pPr eaLnBrk="1" hangingPunct="1">
              <a:lnSpc>
                <a:spcPct val="80000"/>
              </a:lnSpc>
            </a:pPr>
            <a:endParaRPr lang="en-US" sz="8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The highly malignant large cell medulloblastomas and anaplastic medulloblastomas have considerable cytological overlap</a:t>
            </a:r>
          </a:p>
          <a:p>
            <a:pPr eaLnBrk="1" hangingPunct="1">
              <a:lnSpc>
                <a:spcPct val="80000"/>
              </a:lnSpc>
            </a:pPr>
            <a:endParaRPr lang="en-US" sz="8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The large cell variant features often spherical cells with round nuclei, open chromatin and prominent central nucleoli</a:t>
            </a:r>
          </a:p>
          <a:p>
            <a:pPr eaLnBrk="1" hangingPunct="1">
              <a:lnSpc>
                <a:spcPct val="80000"/>
              </a:lnSpc>
            </a:pPr>
            <a:endParaRPr lang="en-US" sz="8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combined </a:t>
            </a:r>
            <a:r>
              <a:rPr lang="en-US" sz="2000" b="1">
                <a:latin typeface="Tahoma" charset="0"/>
                <a:ea typeface="ＭＳ Ｐゴシック" charset="0"/>
              </a:rPr>
              <a:t>large cell/anaplastic category</a:t>
            </a:r>
            <a:r>
              <a:rPr lang="en-US" sz="2000">
                <a:latin typeface="Tahoma" charset="0"/>
                <a:ea typeface="ＭＳ Ｐゴシック" charset="0"/>
              </a:rPr>
              <a:t> has been used. </a:t>
            </a: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4597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Embryonal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 b="1" i="1">
                <a:latin typeface="Tahoma" charset="0"/>
                <a:ea typeface="ＭＳ Ｐゴシック" charset="0"/>
              </a:rPr>
              <a:t>CNS primitive neuroectodermal tumor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Wide variety with common pathologic features</a:t>
            </a:r>
          </a:p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Originate from primitive neuroectodermal cells</a:t>
            </a:r>
          </a:p>
          <a:p>
            <a:pPr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May disseminate through CSF 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459787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Embryonal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 b="1" i="1">
                <a:latin typeface="Tahoma" charset="0"/>
                <a:ea typeface="ＭＳ Ｐゴシック" charset="0"/>
              </a:rPr>
              <a:t>CNS primitive neuroectodermal tumor</a:t>
            </a:r>
            <a:br>
              <a:rPr lang="en-US" sz="3400" b="1" i="1">
                <a:latin typeface="Tahoma" charset="0"/>
                <a:ea typeface="ＭＳ Ｐゴシック" charset="0"/>
              </a:rPr>
            </a:br>
            <a:r>
              <a:rPr lang="en-US" sz="3400" b="1" i="1">
                <a:latin typeface="Tahoma" charset="0"/>
                <a:ea typeface="ＭＳ Ｐゴシック" charset="0"/>
              </a:rPr>
              <a:t>				</a:t>
            </a:r>
            <a:r>
              <a:rPr lang="en-US" sz="3400" i="1">
                <a:latin typeface="Tahoma" charset="0"/>
                <a:ea typeface="ＭＳ Ｐゴシック" charset="0"/>
              </a:rPr>
              <a:t>Ependymoblastoma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Highly cellular embryonal form of ependymal tumor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Age &lt;5rs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Prognosis poor with median survival 12-20 months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100% mortality at 3 yrs</a:t>
            </a:r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Cranial Nerves and Paraspinal Nv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Schwannoma 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Misnomer- acoustic neuroma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Arise form superior vestibular division of CN VIII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Loss of  suppressor gene on 22q (NF)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Cl: hearing loss, tinnitus, dysequilibrium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Histology: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Antoni A – narrow elongated bipolar cells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Antoni B- loose reticulated</a:t>
            </a:r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Tumor of the meningothelial cells</a:t>
            </a:r>
            <a:r>
              <a:rPr lang="en-US" sz="3400" i="1">
                <a:latin typeface="Tahoma" charset="0"/>
                <a:ea typeface="ＭＳ Ｐゴシック" charset="0"/>
              </a:rPr>
              <a:t> 		Meningioma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Slow growing extra-axial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Arising from arachnoid not dura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Falx&gt; convexity&gt; sphenoid bone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Head injury and therapeutic radiation – predispose meningioma.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Solitary or multiple - NF2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Hyperostosis of adjacent bone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Frequently calcified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Grossly- extra-axial, encapsulated,round, oval, or lobulated; firm or moderately soft.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Blood supply- meningeal branches of ECA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Cut surfaces- pinkish-gray, granular, or gritty.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Histology: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cs typeface="Arial" charset="0"/>
              </a:rPr>
              <a:t>Classical- psammoma bodies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Tahoma" charset="0"/>
                <a:ea typeface="ＭＳ Ｐゴシック" charset="0"/>
              </a:rPr>
              <a:t>EMA+, Vimetin+, inconsistently for S-100 protein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latin typeface="Tahoma" charset="0"/>
              <a:ea typeface="ＭＳ Ｐゴシック" charset="0"/>
            </a:endParaRP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Tumor of the meningothelial cells</a:t>
            </a:r>
            <a:r>
              <a:rPr lang="en-US" sz="3400" i="1">
                <a:latin typeface="Tahoma" charset="0"/>
                <a:ea typeface="ＭＳ Ｐゴシック" charset="0"/>
              </a:rPr>
              <a:t> 		Meningioma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Classic meningioms</a:t>
            </a:r>
          </a:p>
          <a:p>
            <a:pPr lvl="1" eaLnBrk="1" hangingPunct="1"/>
            <a:r>
              <a:rPr lang="en-US" sz="2400">
                <a:latin typeface="Tahoma" charset="0"/>
                <a:cs typeface="Arial" charset="0"/>
              </a:rPr>
              <a:t>Meningotheliomatous</a:t>
            </a:r>
          </a:p>
          <a:p>
            <a:pPr lvl="1" eaLnBrk="1" hangingPunct="1"/>
            <a:r>
              <a:rPr lang="en-US" sz="2400">
                <a:latin typeface="Tahoma" charset="0"/>
                <a:cs typeface="Arial" charset="0"/>
              </a:rPr>
              <a:t>Fibrous or fibroblastic</a:t>
            </a:r>
          </a:p>
          <a:p>
            <a:pPr lvl="1" eaLnBrk="1" hangingPunct="1"/>
            <a:r>
              <a:rPr lang="en-US" sz="2400">
                <a:latin typeface="Tahoma" charset="0"/>
                <a:cs typeface="Arial" charset="0"/>
              </a:rPr>
              <a:t>Transitional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Other variants- microcystic/ psammomatous/ myxomatous/ xanthomatous/ lipomatous/ granular/ secretory/ chondroblastic/ osteoblastic/ melanotic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Angioblastic- </a:t>
            </a:r>
            <a:r>
              <a:rPr lang="en-US" sz="2400" i="1">
                <a:latin typeface="Tahoma" charset="0"/>
                <a:ea typeface="ＭＳ Ｐゴシック" charset="0"/>
              </a:rPr>
              <a:t>hemangiopericytoma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Atypical</a:t>
            </a: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</a:rPr>
              <a:t>Malignant meningiomas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/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Epidemiology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</a:t>
            </a:r>
            <a:r>
              <a:rPr lang="en-US" sz="4000" i="1">
                <a:latin typeface="Tahoma" charset="0"/>
                <a:ea typeface="ＭＳ Ｐゴシック" charset="0"/>
              </a:rPr>
              <a:t>comparative incidence</a:t>
            </a:r>
          </a:p>
        </p:txBody>
      </p:sp>
      <p:graphicFrame>
        <p:nvGraphicFramePr>
          <p:cNvPr id="2457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-541338" y="2133600"/>
          <a:ext cx="5473701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Chart" r:id="rId3" imgW="9537700" imgH="5511800" progId="Excel.Chart.8">
                  <p:embed/>
                </p:oleObj>
              </mc:Choice>
              <mc:Fallback>
                <p:oleObj name="Chart" r:id="rId3" imgW="9537700" imgH="55118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2133600"/>
                        <a:ext cx="5473701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2458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2133600"/>
          <a:ext cx="550862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Chart" r:id="rId5" imgW="9537700" imgH="5511800" progId="Excel.Chart.8">
                  <p:embed/>
                </p:oleObj>
              </mc:Choice>
              <mc:Fallback>
                <p:oleObj name="Chart" r:id="rId5" imgW="9537700" imgH="55118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550862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Tumor of the meningothelial cells</a:t>
            </a:r>
            <a:r>
              <a:rPr lang="en-US" sz="3400" i="1">
                <a:latin typeface="Tahoma" charset="0"/>
                <a:ea typeface="ＭＳ Ｐゴシック" charset="0"/>
              </a:rPr>
              <a:t> 		Meningioma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3517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82949" name="Group 5"/>
          <p:cNvGraphicFramePr>
            <a:graphicFrameLocks noGrp="1"/>
          </p:cNvGraphicFramePr>
          <p:nvPr>
            <p:ph idx="1"/>
          </p:nvPr>
        </p:nvGraphicFramePr>
        <p:xfrm>
          <a:off x="900113" y="2133600"/>
          <a:ext cx="7772400" cy="4114800"/>
        </p:xfrm>
        <a:graphic>
          <a:graphicData uri="http://schemas.openxmlformats.org/drawingml/2006/table">
            <a:tbl>
              <a:tblPr/>
              <a:tblGrid>
                <a:gridCol w="1373187"/>
                <a:gridCol w="639921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DEGREE OF REMOVAL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Macroscopically complete removal with excision of dural attachment and abnormal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Macroscopically complete with endothermy coagulation of dural attachment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Macroscopically complete without resection or coagulation of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dural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attachment/ extradural extensions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Partial removal leaving tumor in situ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Simple decompression +/- biopsy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194" name="Text Box 28"/>
          <p:cNvSpPr txBox="1">
            <a:spLocks noChangeArrowheads="1"/>
          </p:cNvSpPr>
          <p:nvPr/>
        </p:nvSpPr>
        <p:spPr bwMode="auto">
          <a:xfrm>
            <a:off x="2916238" y="1773238"/>
            <a:ext cx="2119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Simpson etal, 1957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Mesenchymal tumors</a:t>
            </a: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br>
              <a:rPr lang="en-US" sz="3400" i="1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		Chondroma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Primary malignant tumor of spine or clivus with high recurrence rate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Physaliphorous cells with mucin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Slow growing </a:t>
            </a:r>
          </a:p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Radioresistant</a:t>
            </a: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Benign WHO grade1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1% all intracranial, 7% posterior fossa (adults)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80% solitary, occassionally with VHL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Adults: 30-65yrs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Location:   cerebellum (83-86%)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Spinal cord (3-13%)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Medulla ( 2-5%)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Cerebrum (1.5%)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 Cl: occipital headache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Lab: polycythemia (erythropoietin)-20%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Prognosis: 5-20yr survival following Sx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3926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other related neoplasms</a:t>
            </a: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br>
              <a:rPr lang="en-US" sz="3400" i="1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		Haemangioblastoma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Histology: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Stromal cells- vimentin &amp; neuron specific enolase.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GFAP and S100 protein positivity in some cells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NCCT: thin walled well marginated cystic lesion (hypodense) with a mural nodule (isodense) abutting the pial surface.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Nodule- strong homogenous enhancement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MRI: cystic – iso/ hyper on T1, hyper on T2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ahoma" charset="0"/>
                <a:ea typeface="ＭＳ Ｐゴシック" charset="0"/>
              </a:rPr>
              <a:t>DWI- cystic portion is hypo (increased diffusion)</a:t>
            </a:r>
          </a:p>
          <a:p>
            <a:pPr eaLnBrk="1" hangingPunct="1">
              <a:buFontTx/>
              <a:buNone/>
            </a:pPr>
            <a:endParaRPr lang="en-US" sz="2800">
              <a:latin typeface="Tahoma" charset="0"/>
              <a:ea typeface="ＭＳ Ｐゴシック" charset="0"/>
            </a:endParaRPr>
          </a:p>
        </p:txBody>
      </p:sp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other related neoplasms</a:t>
            </a: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br>
              <a:rPr lang="en-US" sz="3400" i="1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		Haemangioblastoma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6840537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300">
                <a:latin typeface="Tahoma" charset="0"/>
                <a:ea typeface="ＭＳ Ｐゴシック" charset="0"/>
              </a:rPr>
              <a:t>VHL</a:t>
            </a:r>
          </a:p>
          <a:p>
            <a:pPr lvl="1" eaLnBrk="1" hangingPunct="1"/>
            <a:r>
              <a:rPr lang="en-US" sz="2900">
                <a:latin typeface="Tahoma" charset="0"/>
                <a:cs typeface="Arial" charset="0"/>
              </a:rPr>
              <a:t>AD</a:t>
            </a:r>
          </a:p>
          <a:p>
            <a:pPr lvl="1" eaLnBrk="1" hangingPunct="1"/>
            <a:r>
              <a:rPr lang="en-US" sz="2900">
                <a:latin typeface="Tahoma" charset="0"/>
                <a:cs typeface="Arial" charset="0"/>
              </a:rPr>
              <a:t>Multiple hemangioblastomas + retinal tumors+ pancreatic or renal cysts + renal carcinoma + phaeochromocytoma</a:t>
            </a:r>
          </a:p>
          <a:p>
            <a:pPr lvl="1" eaLnBrk="1" hangingPunct="1"/>
            <a:r>
              <a:rPr lang="en-US" sz="2900">
                <a:latin typeface="Tahoma" charset="0"/>
                <a:cs typeface="Arial" charset="0"/>
              </a:rPr>
              <a:t>chromosome 3</a:t>
            </a:r>
          </a:p>
          <a:p>
            <a:pPr lvl="1" eaLnBrk="1" hangingPunct="1"/>
            <a:r>
              <a:rPr lang="en-US" sz="2900">
                <a:latin typeface="Tahoma" charset="0"/>
                <a:cs typeface="Arial" charset="0"/>
              </a:rPr>
              <a:t>29 yrs</a:t>
            </a:r>
          </a:p>
          <a:p>
            <a:pPr eaLnBrk="1" hangingPunct="1">
              <a:buFontTx/>
              <a:buNone/>
            </a:pPr>
            <a:r>
              <a:rPr lang="en-US" sz="3300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2339" name="Rectangle 5"/>
          <p:cNvSpPr>
            <a:spLocks noChangeArrowheads="1"/>
          </p:cNvSpPr>
          <p:nvPr/>
        </p:nvSpPr>
        <p:spPr bwMode="auto">
          <a:xfrm>
            <a:off x="827088" y="3933825"/>
            <a:ext cx="76850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4234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meninges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</a:t>
            </a:r>
            <a:r>
              <a:rPr lang="en-US" sz="3400" b="1" i="1">
                <a:latin typeface="Tahoma" charset="0"/>
                <a:ea typeface="ＭＳ Ｐゴシック" charset="0"/>
              </a:rPr>
              <a:t>other related neoplasms</a:t>
            </a: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br>
              <a:rPr lang="en-US" sz="3400" i="1">
                <a:latin typeface="Tahoma" charset="0"/>
                <a:ea typeface="ＭＳ Ｐゴシック" charset="0"/>
              </a:rPr>
            </a:br>
            <a:r>
              <a:rPr lang="en-US" sz="3400" i="1">
                <a:latin typeface="Tahoma" charset="0"/>
                <a:ea typeface="ＭＳ Ｐゴシック" charset="0"/>
              </a:rPr>
              <a:t>			Haemangioblastoma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Germ cell tumors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b="1" i="1">
                <a:latin typeface="Tahoma" charset="0"/>
                <a:ea typeface="ＭＳ Ｐゴシック" charset="0"/>
              </a:rPr>
              <a:t>	</a:t>
            </a:r>
            <a:r>
              <a:rPr lang="en-US" sz="3400" i="1">
                <a:latin typeface="Tahoma" charset="0"/>
                <a:ea typeface="ＭＳ Ｐゴシック" charset="0"/>
              </a:rPr>
              <a:t>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7529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Midline tumors (suprasellar &amp; pineal)</a:t>
            </a:r>
          </a:p>
          <a:p>
            <a:pPr marL="609600" indent="-609600"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Except benign teratoma, all are malignant</a:t>
            </a:r>
          </a:p>
          <a:p>
            <a:pPr marL="609600" indent="-609600" eaLnBrk="1" hangingPunct="1">
              <a:buFontTx/>
              <a:buNone/>
            </a:pPr>
            <a:r>
              <a:rPr lang="en-US">
                <a:latin typeface="Tahoma" charset="0"/>
                <a:ea typeface="ＭＳ Ｐゴシック" charset="0"/>
              </a:rPr>
              <a:t>Metastasize through CSF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>
                <a:latin typeface="Tahoma" charset="0"/>
                <a:ea typeface="ＭＳ Ｐゴシック" charset="0"/>
              </a:rPr>
              <a:t>Germinoma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en-US">
                <a:latin typeface="Tahoma" charset="0"/>
                <a:ea typeface="ＭＳ Ｐゴシック" charset="0"/>
              </a:rPr>
              <a:t>Non germinoma- </a:t>
            </a:r>
          </a:p>
          <a:p>
            <a:pPr marL="990600" lvl="1" indent="-533400" eaLnBrk="1" hangingPunct="1">
              <a:buFont typeface="Wingdings" charset="0"/>
              <a:buAutoNum type="arabicPeriod"/>
            </a:pPr>
            <a:r>
              <a:rPr lang="en-US">
                <a:latin typeface="Tahoma" charset="0"/>
                <a:cs typeface="Arial" charset="0"/>
              </a:rPr>
              <a:t>Embryonal carcinoma</a:t>
            </a:r>
          </a:p>
          <a:p>
            <a:pPr marL="990600" lvl="1" indent="-533400" eaLnBrk="1" hangingPunct="1">
              <a:buFont typeface="Wingdings" charset="0"/>
              <a:buAutoNum type="arabicPeriod"/>
            </a:pPr>
            <a:r>
              <a:rPr lang="en-US">
                <a:latin typeface="Tahoma" charset="0"/>
                <a:cs typeface="Arial" charset="0"/>
              </a:rPr>
              <a:t>Choriocarcinoma </a:t>
            </a:r>
          </a:p>
          <a:p>
            <a:pPr marL="990600" lvl="1" indent="-533400" eaLnBrk="1" hangingPunct="1">
              <a:buFont typeface="Wingdings" charset="0"/>
              <a:buAutoNum type="arabicPeriod"/>
            </a:pPr>
            <a:r>
              <a:rPr lang="en-US">
                <a:latin typeface="Tahoma" charset="0"/>
                <a:cs typeface="Arial" charset="0"/>
              </a:rPr>
              <a:t>Teratoma </a:t>
            </a:r>
          </a:p>
        </p:txBody>
      </p:sp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sellar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b="1" i="1">
                <a:latin typeface="Tahoma" charset="0"/>
                <a:ea typeface="ＭＳ Ｐゴシック" charset="0"/>
              </a:rPr>
              <a:t>	Pituitary adenomas</a:t>
            </a:r>
            <a:r>
              <a:rPr lang="en-US" sz="3400" i="1">
                <a:latin typeface="Tahoma" charset="0"/>
                <a:ea typeface="ＭＳ Ｐゴシック" charset="0"/>
              </a:rPr>
              <a:t>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10% of all intracranial tumors, common 3rd &amp; 4th decades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Arise from adenohypophysis;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neurohypophysis – rare (glioma, granular cell tumor)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Classification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Size- Microadenoma &lt;1cm diameter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Endocrine function- 2/3 secretory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Anatomical- Modified Hardy system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Histological- chromophobe/ acidophil/ basophil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cs typeface="Arial" charset="0"/>
              </a:rPr>
              <a:t>Electron microscopic appearance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sellar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b="1" i="1">
                <a:latin typeface="Tahoma" charset="0"/>
                <a:ea typeface="ＭＳ Ｐゴシック" charset="0"/>
              </a:rPr>
              <a:t>	Pituitary adenomas</a:t>
            </a:r>
            <a:r>
              <a:rPr lang="en-US" sz="3400" i="1">
                <a:latin typeface="Tahoma" charset="0"/>
                <a:ea typeface="ＭＳ Ｐゴシック" charset="0"/>
              </a:rPr>
              <a:t>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Cl: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cs typeface="Arial" charset="0"/>
              </a:rPr>
              <a:t>visual disturbance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cs typeface="Arial" charset="0"/>
              </a:rPr>
              <a:t>Endocrine abnormalities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cs typeface="Arial" charset="0"/>
              </a:rPr>
              <a:t>Pituitary apoplexy- 1 to 2%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latin typeface="Tahoma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Gross: discrete grayish yellow, soft mass &lt;1 cm dia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Histology: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cs typeface="Arial" charset="0"/>
              </a:rPr>
              <a:t>small round or oval nuclei with stippled chromatin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cs typeface="Arial" charset="0"/>
              </a:rPr>
              <a:t>Aggressive: mitoses, pleomorphism</a:t>
            </a:r>
          </a:p>
          <a:p>
            <a:pPr lvl="1" eaLnBrk="1" hangingPunct="1">
              <a:lnSpc>
                <a:spcPct val="80000"/>
              </a:lnSpc>
            </a:pPr>
            <a:endParaRPr lang="en-US" sz="2400">
              <a:latin typeface="Tahoma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ahoma" charset="0"/>
                <a:ea typeface="ＭＳ Ｐゴシック" charset="0"/>
              </a:rPr>
              <a:t>Hormone IHC identify specific hormone</a:t>
            </a:r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sellar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b="1" i="1">
                <a:latin typeface="Tahoma" charset="0"/>
                <a:ea typeface="ＭＳ Ｐゴシック" charset="0"/>
              </a:rPr>
              <a:t>	Craniopharyngioma				</a:t>
            </a:r>
            <a:r>
              <a:rPr lang="en-US" sz="3400" i="1">
                <a:latin typeface="Tahoma" charset="0"/>
                <a:ea typeface="ＭＳ Ｐゴシック" charset="0"/>
              </a:rPr>
              <a:t>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49506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49507" name="Text Box 5"/>
          <p:cNvSpPr txBox="1">
            <a:spLocks noChangeArrowheads="1"/>
          </p:cNvSpPr>
          <p:nvPr/>
        </p:nvSpPr>
        <p:spPr bwMode="auto">
          <a:xfrm>
            <a:off x="862013" y="1954213"/>
            <a:ext cx="8281987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More often children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slowly growing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originates from remnant epithelial cells of craniopharyngeal duct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Mixed signal intensity with enhancing solid component; calcification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 Grossly: cystic with thick machine oil like contents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Histlogy: multistratified squamous epithelial cells.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/>
              <a:t>	Two types:</a:t>
            </a:r>
          </a:p>
          <a:p>
            <a:pPr eaLnBrk="1" hangingPunct="1"/>
            <a:r>
              <a:rPr lang="en-US" sz="1800"/>
              <a:t>• The adamantinomatous type- cells form strands and cords</a:t>
            </a:r>
          </a:p>
          <a:p>
            <a:pPr eaLnBrk="1" hangingPunct="1"/>
            <a:r>
              <a:rPr lang="en-US" sz="1800"/>
              <a:t>	calcifications, amorphous masses of keratin (wet keratin)</a:t>
            </a:r>
          </a:p>
          <a:p>
            <a:pPr eaLnBrk="1" hangingPunct="1"/>
            <a:r>
              <a:rPr lang="en-US" sz="1800"/>
              <a:t>	cholesterol clefts characteristic </a:t>
            </a:r>
          </a:p>
          <a:p>
            <a:pPr eaLnBrk="1" hangingPunct="1"/>
            <a:r>
              <a:rPr lang="en-US" sz="1800"/>
              <a:t>• The papillary type- cells rest on a fibrovascular stoma. </a:t>
            </a:r>
          </a:p>
          <a:p>
            <a:pPr eaLnBrk="1" hangingPunct="1"/>
            <a:r>
              <a:rPr lang="en-US" sz="1800"/>
              <a:t>	lacks calcifications and cholesterol crystals</a:t>
            </a:r>
          </a:p>
          <a:p>
            <a:pPr eaLnBrk="1" hangingPunct="1"/>
            <a:r>
              <a:rPr lang="en-US" sz="1800"/>
              <a:t>	Glial reaction and Rosenthal fibers round the tumor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sellar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b="1" i="1">
                <a:latin typeface="Tahoma" charset="0"/>
                <a:ea typeface="ＭＳ Ｐゴシック" charset="0"/>
              </a:rPr>
              <a:t>	Pituicytoma			</a:t>
            </a:r>
            <a:r>
              <a:rPr lang="en-US" sz="3400" i="1">
                <a:latin typeface="Tahoma" charset="0"/>
                <a:ea typeface="ＭＳ Ｐゴシック" charset="0"/>
              </a:rPr>
              <a:t>		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7163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WHO grade 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Rare, solid, low grade, spindle cell, glial neoplasm of adults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Originates in the neurohypophysis or infundibulum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&lt; 30 cases reported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Visual disturbance, headache, hypopituitarism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Well-circumscribed, solid masses, can measure up to several centimetres.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Histologically- compact architecture consisting of elongate, bipolar spindle cells arranged in interlacing fascicles or assuming a storiform pattern.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Mitotic figures are absent or rare.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Positive- vimentin, S-100 protein ,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variable- GFAP.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slow growth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possibility of curative surgery</a:t>
            </a:r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Epidemiological profile…</a:t>
            </a:r>
            <a:br>
              <a:rPr lang="en-US" sz="4000">
                <a:latin typeface="Tahoma" charset="0"/>
                <a:ea typeface="ＭＳ Ｐゴシック" charset="0"/>
              </a:rPr>
            </a:br>
            <a:r>
              <a:rPr lang="en-US" sz="4000">
                <a:latin typeface="Tahoma" charset="0"/>
                <a:ea typeface="ＭＳ Ｐゴシック" charset="0"/>
              </a:rPr>
              <a:t>			</a:t>
            </a:r>
            <a:r>
              <a:rPr lang="en-US" sz="4000" i="1">
                <a:latin typeface="Tahoma" charset="0"/>
                <a:ea typeface="ＭＳ Ｐゴシック" charset="0"/>
              </a:rPr>
              <a:t>age wise distribution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2560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-1588" y="-2043113"/>
          <a:ext cx="11485563" cy="1267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hart" r:id="rId3" imgW="10083800" imgH="11798300" progId="MSGraph.Chart.8">
                  <p:embed/>
                </p:oleObj>
              </mc:Choice>
              <mc:Fallback>
                <p:oleObj name="Chart" r:id="rId3" imgW="10083800" imgH="11798300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-2043113"/>
                        <a:ext cx="11485563" cy="12674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979613" y="4581525"/>
            <a:ext cx="1512887" cy="105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/>
              <a:t>Posterior fossa</a:t>
            </a:r>
          </a:p>
          <a:p>
            <a:pPr eaLnBrk="1" hangingPunct="1"/>
            <a:r>
              <a:rPr lang="en-US" sz="900"/>
              <a:t>Medulloblastoma</a:t>
            </a:r>
          </a:p>
          <a:p>
            <a:pPr eaLnBrk="1" hangingPunct="1"/>
            <a:r>
              <a:rPr lang="en-US" sz="900"/>
              <a:t>Ependymoma</a:t>
            </a:r>
          </a:p>
          <a:p>
            <a:pPr eaLnBrk="1" hangingPunct="1"/>
            <a:r>
              <a:rPr lang="en-US" sz="900"/>
              <a:t>Pilocytic astrocytoma</a:t>
            </a:r>
          </a:p>
          <a:p>
            <a:pPr eaLnBrk="1" hangingPunct="1"/>
            <a:r>
              <a:rPr lang="en-US" sz="900" b="1"/>
              <a:t>Other sites</a:t>
            </a:r>
          </a:p>
          <a:p>
            <a:pPr eaLnBrk="1" hangingPunct="1"/>
            <a:r>
              <a:rPr lang="en-US" sz="900"/>
              <a:t>Cranopharyngioma</a:t>
            </a:r>
          </a:p>
          <a:p>
            <a:pPr eaLnBrk="1" hangingPunct="1"/>
            <a:r>
              <a:rPr lang="en-US" sz="900"/>
              <a:t>Chorioid plexus tumorus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4211638" y="4581525"/>
            <a:ext cx="1512887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b="1"/>
              <a:t>Cerebellar hemisphere</a:t>
            </a:r>
          </a:p>
          <a:p>
            <a:pPr eaLnBrk="1" hangingPunct="1"/>
            <a:r>
              <a:rPr lang="en-US" sz="900"/>
              <a:t>Diffuse astrocytoma</a:t>
            </a:r>
          </a:p>
          <a:p>
            <a:pPr eaLnBrk="1" hangingPunct="1"/>
            <a:r>
              <a:rPr lang="en-US" sz="900"/>
              <a:t>Anaplastic astroyctoma</a:t>
            </a:r>
          </a:p>
          <a:p>
            <a:pPr eaLnBrk="1" hangingPunct="1"/>
            <a:r>
              <a:rPr lang="en-US" sz="900"/>
              <a:t>Oligodendroglioma</a:t>
            </a:r>
          </a:p>
          <a:p>
            <a:pPr eaLnBrk="1" hangingPunct="1"/>
            <a:r>
              <a:rPr lang="en-US" sz="900"/>
              <a:t>Ependymoma</a:t>
            </a:r>
          </a:p>
          <a:p>
            <a:pPr eaLnBrk="1" hangingPunct="1"/>
            <a:r>
              <a:rPr lang="en-US" sz="900" b="1"/>
              <a:t>Other sites</a:t>
            </a:r>
          </a:p>
          <a:p>
            <a:pPr eaLnBrk="1" hangingPunct="1"/>
            <a:r>
              <a:rPr lang="en-US" sz="900"/>
              <a:t>Meningioma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6227763" y="3860800"/>
            <a:ext cx="1800225" cy="176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/>
              <a:t>Cerebellar hemisphere</a:t>
            </a:r>
          </a:p>
          <a:p>
            <a:pPr eaLnBrk="1" hangingPunct="1"/>
            <a:r>
              <a:rPr lang="en-US" sz="1000"/>
              <a:t>Glioblastoma</a:t>
            </a:r>
          </a:p>
          <a:p>
            <a:pPr eaLnBrk="1" hangingPunct="1"/>
            <a:r>
              <a:rPr lang="en-US" sz="1000"/>
              <a:t>Anaplastic astroyctoma</a:t>
            </a:r>
          </a:p>
          <a:p>
            <a:pPr eaLnBrk="1" hangingPunct="1"/>
            <a:r>
              <a:rPr lang="en-US" sz="1000"/>
              <a:t>Anaplastic Oligodendroglioma</a:t>
            </a:r>
          </a:p>
          <a:p>
            <a:pPr eaLnBrk="1" hangingPunct="1"/>
            <a:r>
              <a:rPr lang="en-US" sz="1000"/>
              <a:t>Metastatic carcinoma</a:t>
            </a:r>
          </a:p>
          <a:p>
            <a:pPr eaLnBrk="1" hangingPunct="1"/>
            <a:r>
              <a:rPr lang="en-US" sz="1000"/>
              <a:t>Lymphoma</a:t>
            </a:r>
          </a:p>
          <a:p>
            <a:pPr eaLnBrk="1" hangingPunct="1"/>
            <a:r>
              <a:rPr lang="en-US" sz="1000" b="1"/>
              <a:t>Other sites</a:t>
            </a:r>
          </a:p>
          <a:p>
            <a:pPr eaLnBrk="1" hangingPunct="1"/>
            <a:r>
              <a:rPr lang="en-US" sz="1000"/>
              <a:t>Meningioma</a:t>
            </a:r>
          </a:p>
          <a:p>
            <a:pPr eaLnBrk="1" hangingPunct="1"/>
            <a:r>
              <a:rPr lang="en-US" sz="1000"/>
              <a:t>Schwannoma</a:t>
            </a:r>
          </a:p>
          <a:p>
            <a:pPr eaLnBrk="1" hangingPunct="1"/>
            <a:r>
              <a:rPr lang="en-US" sz="1000"/>
              <a:t>Pituitary adenoma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604250" cy="1343025"/>
          </a:xfrm>
        </p:spPr>
        <p:txBody>
          <a:bodyPr/>
          <a:lstStyle/>
          <a:p>
            <a:pPr eaLnBrk="1" hangingPunct="1"/>
            <a:r>
              <a:rPr lang="en-US" sz="3400">
                <a:latin typeface="Tahoma" charset="0"/>
                <a:ea typeface="ＭＳ Ｐゴシック" charset="0"/>
              </a:rPr>
              <a:t>Tumors of the sellar region</a:t>
            </a:r>
            <a:br>
              <a:rPr lang="en-US" sz="3400">
                <a:latin typeface="Tahoma" charset="0"/>
                <a:ea typeface="ＭＳ Ｐゴシック" charset="0"/>
              </a:rPr>
            </a:br>
            <a:r>
              <a:rPr lang="en-US" sz="3400">
                <a:latin typeface="Tahoma" charset="0"/>
                <a:ea typeface="ＭＳ Ｐゴシック" charset="0"/>
              </a:rPr>
              <a:t>		</a:t>
            </a:r>
            <a:r>
              <a:rPr lang="en-US" sz="3400" b="1" i="1">
                <a:latin typeface="Tahoma" charset="0"/>
                <a:ea typeface="ＭＳ Ｐゴシック" charset="0"/>
              </a:rPr>
              <a:t>	Spindle cell oncocytoma			</a:t>
            </a:r>
            <a:r>
              <a:rPr lang="en-US" sz="3400" i="1">
                <a:latin typeface="Tahoma" charset="0"/>
                <a:ea typeface="ＭＳ Ｐゴシック" charset="0"/>
              </a:rPr>
              <a:t>		of adenohypophysis</a:t>
            </a:r>
            <a:endParaRPr lang="en-US" sz="3400">
              <a:latin typeface="Tahoma" charset="0"/>
              <a:ea typeface="ＭＳ Ｐゴシック" charset="0"/>
            </a:endParaRPr>
          </a:p>
        </p:txBody>
      </p:sp>
      <p:sp>
        <p:nvSpPr>
          <p:cNvPr id="153602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3603" name="Rectangle 5"/>
          <p:cNvSpPr>
            <a:spLocks noChangeArrowheads="1"/>
          </p:cNvSpPr>
          <p:nvPr/>
        </p:nvSpPr>
        <p:spPr bwMode="auto">
          <a:xfrm>
            <a:off x="1331913" y="1773238"/>
            <a:ext cx="7181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WHO grade II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2002, Roncaroli et al. – till today 10 cases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Oncocytic, non-endocrine neoplasm of the anterior pituitary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Adults (mean age 56 years)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Macroscopically be indistinguishable from a non-functioning 	pituitary adenoma and follow a benign clinical course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The eosinophilic, variably oncocytic cytoplasm contains numerous 	mitochondria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Immunoreactive for the anti-mitochondrial antibody 113-I, S-100 	protein and EMA, but is negative for pituitary hormones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approach 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Radiology</a:t>
            </a:r>
            <a:endParaRPr lang="en-US" sz="2400" i="1">
              <a:latin typeface="Tahoma" charset="0"/>
              <a:ea typeface="ＭＳ Ｐゴシック" charset="0"/>
            </a:endParaRPr>
          </a:p>
        </p:txBody>
      </p:sp>
      <p:sp>
        <p:nvSpPr>
          <p:cNvPr id="15565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55652" name="Rectangle 6"/>
          <p:cNvSpPr>
            <a:spLocks noChangeArrowheads="1"/>
          </p:cNvSpPr>
          <p:nvPr/>
        </p:nvSpPr>
        <p:spPr bwMode="auto">
          <a:xfrm>
            <a:off x="1258888" y="2225675"/>
            <a:ext cx="75612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XRay Skull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CT Scan- plain and Contrast enhanced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MRI brain and spinal cord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Angiography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PET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SPECT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MRS</a:t>
            </a:r>
          </a:p>
          <a:p>
            <a:pPr indent="457200">
              <a:buFontTx/>
              <a:buChar char="•"/>
            </a:pPr>
            <a:r>
              <a:rPr lang="en-US" sz="2800">
                <a:cs typeface="Times New Roman" charset="0"/>
              </a:rPr>
              <a:t>Myelography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	TUMOR MARKERS</a:t>
            </a:r>
            <a:endParaRPr lang="en-US" sz="2400" i="1">
              <a:latin typeface="Tahoma" charset="0"/>
              <a:ea typeface="ＭＳ Ｐゴシック" charset="0"/>
            </a:endParaRPr>
          </a:p>
        </p:txBody>
      </p:sp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6675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56676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56677" name="Rectangle 7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6678" name="Text Box 8"/>
          <p:cNvSpPr txBox="1">
            <a:spLocks noChangeArrowheads="1"/>
          </p:cNvSpPr>
          <p:nvPr/>
        </p:nvSpPr>
        <p:spPr bwMode="auto">
          <a:xfrm>
            <a:off x="1042988" y="1989138"/>
            <a:ext cx="770572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Oncofetal proteins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Placental proteins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Ectopic hormones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Enzymatic markers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Polyamines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Desmosterol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Beta-2-Microglobulin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Immunochemically Defined markers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</a:t>
            </a:r>
            <a:r>
              <a:rPr lang="en-US">
                <a:latin typeface="Tahoma" charset="0"/>
                <a:ea typeface="ＭＳ Ｐゴシック" charset="0"/>
              </a:rPr>
              <a:t>intra-operative diagnosis</a:t>
            </a:r>
            <a:r>
              <a:rPr lang="en-US" sz="3600">
                <a:latin typeface="Tahoma" charset="0"/>
                <a:ea typeface="ＭＳ Ｐゴシック" charset="0"/>
              </a:rPr>
              <a:t>	</a:t>
            </a: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57700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57701" name="Rectangle 7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02" name="Rectangle 8"/>
          <p:cNvSpPr>
            <a:spLocks noChangeArrowheads="1"/>
          </p:cNvSpPr>
          <p:nvPr/>
        </p:nvSpPr>
        <p:spPr bwMode="auto">
          <a:xfrm>
            <a:off x="900113" y="1989138"/>
            <a:ext cx="74168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/>
              <a:t>When to ask 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Definitive neurosurgical management will be influenced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When an unexpected lesion is encountered during surgery, or when 	the appearances of lesion visualized during surgery suggest an alternative diagnosis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The main aim to obtain a tissue based diagnosis.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4000">
                <a:solidFill>
                  <a:schemeClr val="tx1"/>
                </a:solidFill>
                <a:latin typeface="Tahoma" charset="0"/>
                <a:ea typeface="ＭＳ Ｐゴシック" charset="0"/>
              </a:rPr>
              <a:t>FROZEN SECTION</a:t>
            </a:r>
            <a:r>
              <a:rPr lang="en-US" sz="3600">
                <a:latin typeface="Tahoma" charset="0"/>
                <a:ea typeface="ＭＳ Ｐゴシック" charset="0"/>
              </a:rPr>
              <a:t>		</a:t>
            </a:r>
          </a:p>
        </p:txBody>
      </p:sp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8723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58724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58725" name="Rectangle 7"/>
          <p:cNvSpPr>
            <a:spLocks noChangeArrowheads="1"/>
          </p:cNvSpPr>
          <p:nvPr/>
        </p:nvSpPr>
        <p:spPr bwMode="auto">
          <a:xfrm>
            <a:off x="827088" y="2454275"/>
            <a:ext cx="79216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/>
              <a:t> In stereotactic biopsy- adequacy of the specimen</a:t>
            </a:r>
          </a:p>
          <a:p>
            <a:pPr lvl="1"/>
            <a:endParaRPr lang="en-US"/>
          </a:p>
          <a:p>
            <a:pPr>
              <a:buFontTx/>
              <a:buChar char="•"/>
            </a:pPr>
            <a:r>
              <a:rPr lang="en-US"/>
              <a:t>Diagnosis and classification of a tumor - overall less reliable than 	diagnosis made on paraffin sections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2400">
                <a:latin typeface="Tahoma" charset="0"/>
                <a:ea typeface="ＭＳ Ｐゴシック" charset="0"/>
              </a:rPr>
              <a:t>Fluorescent imaging (Chemical probe)</a:t>
            </a:r>
          </a:p>
        </p:txBody>
      </p:sp>
      <p:sp>
        <p:nvSpPr>
          <p:cNvPr id="159746" name="Text Box 3"/>
          <p:cNvSpPr txBox="1">
            <a:spLocks noChangeArrowheads="1"/>
          </p:cNvSpPr>
          <p:nvPr/>
        </p:nvSpPr>
        <p:spPr bwMode="auto">
          <a:xfrm>
            <a:off x="6227763" y="630237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59747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59748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59749" name="Rectangle 7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750" name="Rectangle 8"/>
          <p:cNvSpPr>
            <a:spLocks noChangeArrowheads="1"/>
          </p:cNvSpPr>
          <p:nvPr/>
        </p:nvSpPr>
        <p:spPr bwMode="auto">
          <a:xfrm>
            <a:off x="1042988" y="1917700"/>
            <a:ext cx="79216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/>
              <a:t>Cytoreductive surgery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 b="1"/>
              <a:t>Intravenous injection of fluorescein Na</a:t>
            </a:r>
            <a:r>
              <a:rPr lang="en-US"/>
              <a:t> (0.2 cc/kg body weight)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the yellow-stained tumor is visible to the naked eye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in an eloquent area- resect at the surface of the yellow-stained tumor</a:t>
            </a:r>
          </a:p>
          <a:p>
            <a:r>
              <a:rPr lang="en-US"/>
              <a:t>	or debul within the yellow-colored lesion until the resection surface 	becomes pale yellow.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in non-eloquent regions- suction of peritumoral white matter 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no special equipment </a:t>
            </a:r>
          </a:p>
          <a:p>
            <a:pPr>
              <a:buFontTx/>
              <a:buChar char="•"/>
            </a:pPr>
            <a:r>
              <a:rPr lang="en-US"/>
              <a:t>wide applicability in resection of malignant gliomas</a:t>
            </a:r>
          </a:p>
          <a:p>
            <a:r>
              <a:rPr lang="en-US" i="1"/>
              <a:t>					</a:t>
            </a:r>
            <a:r>
              <a:rPr lang="en-US" sz="1200" i="1"/>
              <a:t>No Shinkei Geka. 2007;35(6):557-62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		BIOPSY	</a:t>
            </a:r>
            <a:endParaRPr lang="en-US" sz="2400" i="1">
              <a:latin typeface="Tahoma" charset="0"/>
              <a:ea typeface="ＭＳ Ｐゴシック" charset="0"/>
            </a:endParaRPr>
          </a:p>
        </p:txBody>
      </p:sp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60772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60773" name="Rectangle 7"/>
          <p:cNvSpPr>
            <a:spLocks noChangeArrowheads="1"/>
          </p:cNvSpPr>
          <p:nvPr/>
        </p:nvSpPr>
        <p:spPr bwMode="auto">
          <a:xfrm>
            <a:off x="900113" y="2460625"/>
            <a:ext cx="7200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/>
              <a:t>Paraffin sections better-</a:t>
            </a:r>
          </a:p>
          <a:p>
            <a:endParaRPr lang="en-US" sz="2400"/>
          </a:p>
          <a:p>
            <a:pPr lvl="1"/>
            <a:r>
              <a:rPr lang="en-US" sz="2400"/>
              <a:t>Greater amount of tissue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Better cytology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More time to assess the section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</a:p>
        </p:txBody>
      </p:sp>
      <p:sp>
        <p:nvSpPr>
          <p:cNvPr id="16179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1795" name="Rectangle 5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797" name="Rectangle 7"/>
          <p:cNvSpPr>
            <a:spLocks noChangeArrowheads="1"/>
          </p:cNvSpPr>
          <p:nvPr/>
        </p:nvSpPr>
        <p:spPr bwMode="auto">
          <a:xfrm>
            <a:off x="611188" y="1978025"/>
            <a:ext cx="85328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2000" b="1"/>
              <a:t>Useful information to be provided by surgeons</a:t>
            </a:r>
          </a:p>
          <a:p>
            <a:pPr marL="342900" indent="-342900"/>
            <a:endParaRPr lang="en-US" sz="2000" b="1"/>
          </a:p>
          <a:p>
            <a:pPr marL="342900" indent="-342900">
              <a:buFontTx/>
              <a:buChar char="•"/>
            </a:pPr>
            <a:r>
              <a:rPr lang="en-US" sz="2000"/>
              <a:t>Relationship of the lesion to adjacent structures</a:t>
            </a:r>
          </a:p>
          <a:p>
            <a:pPr marL="342900" indent="-342900">
              <a:buFontTx/>
              <a:buChar char="•"/>
            </a:pPr>
            <a:r>
              <a:rPr lang="en-US" sz="2000"/>
              <a:t>changes in the character and nature of the tissue </a:t>
            </a:r>
          </a:p>
          <a:p>
            <a:pPr marL="342900" indent="-342900">
              <a:buFontTx/>
              <a:buChar char="•"/>
            </a:pPr>
            <a:r>
              <a:rPr lang="en-US" sz="2000"/>
              <a:t>calcifications (which can be missed by MRI)</a:t>
            </a:r>
          </a:p>
          <a:p>
            <a:pPr marL="342900" indent="-342900">
              <a:buFontTx/>
              <a:buChar char="•"/>
            </a:pPr>
            <a:r>
              <a:rPr lang="en-US" sz="2000"/>
              <a:t>Any changes in the tissue specimen occurring due to surgery</a:t>
            </a:r>
          </a:p>
          <a:p>
            <a:pPr marL="342900" indent="-342900">
              <a:buFontTx/>
              <a:buChar char="•"/>
            </a:pPr>
            <a:r>
              <a:rPr lang="en-US" sz="2000"/>
              <a:t>Preoperative embolisation</a:t>
            </a:r>
          </a:p>
          <a:p>
            <a:pPr marL="342900" indent="-342900">
              <a:buFontTx/>
              <a:buChar char="•"/>
            </a:pPr>
            <a:r>
              <a:rPr lang="en-US" sz="2000"/>
              <a:t>Precise location of different portion of biopsy</a:t>
            </a:r>
          </a:p>
          <a:p>
            <a:pPr marL="342900" indent="-342900">
              <a:buFontTx/>
              <a:buChar char="•"/>
            </a:pPr>
            <a:r>
              <a:rPr lang="en-US" sz="2000"/>
              <a:t>Record whether certain key areas were sampled</a:t>
            </a:r>
          </a:p>
          <a:p>
            <a:pPr marL="342900" indent="-342900">
              <a:buFontTx/>
              <a:buChar char="•"/>
            </a:pPr>
            <a:r>
              <a:rPr lang="en-US" sz="2000"/>
              <a:t>Any apparent multiple lesions</a:t>
            </a:r>
          </a:p>
          <a:p>
            <a:pPr marL="342900" indent="-342900">
              <a:buFontTx/>
              <a:buChar char="•"/>
            </a:pPr>
            <a:r>
              <a:rPr lang="en-US" sz="2000"/>
              <a:t>Extent of resection</a:t>
            </a:r>
          </a:p>
          <a:p>
            <a:pPr marL="342900" indent="-342900">
              <a:buFontTx/>
              <a:buChar char="•"/>
            </a:pPr>
            <a:r>
              <a:rPr lang="en-US" sz="2000"/>
              <a:t>If lobectomy or larger resection- identify the resection margins</a:t>
            </a:r>
          </a:p>
          <a:p>
            <a:pPr marL="342900" indent="-342900">
              <a:buFontTx/>
              <a:buChar char="•"/>
            </a:pPr>
            <a:r>
              <a:rPr lang="en-US" sz="2000"/>
              <a:t>Relationship to blood vessels, other associated lesions, reactive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2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2818" name="Text Box 4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62819" name="Rectangle 5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62820" name="Rectangle 6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821" name="Rectangle 7"/>
          <p:cNvSpPr>
            <a:spLocks noChangeArrowheads="1"/>
          </p:cNvSpPr>
          <p:nvPr/>
        </p:nvSpPr>
        <p:spPr bwMode="auto">
          <a:xfrm>
            <a:off x="900113" y="2089150"/>
            <a:ext cx="80645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i="1"/>
              <a:t>Tissue handling and sampling</a:t>
            </a:r>
          </a:p>
          <a:p>
            <a:endParaRPr lang="en-US" sz="2400" b="1"/>
          </a:p>
          <a:p>
            <a:pPr>
              <a:buFontTx/>
              <a:buChar char="•"/>
            </a:pPr>
            <a:r>
              <a:rPr lang="en-US" sz="2400"/>
              <a:t> Specimen not to be fixed-</a:t>
            </a:r>
          </a:p>
          <a:p>
            <a:pPr lvl="1">
              <a:buFontTx/>
              <a:buChar char="•"/>
            </a:pPr>
            <a:r>
              <a:rPr lang="en-US" sz="2400"/>
              <a:t>Allows tissue to be sampled </a:t>
            </a:r>
          </a:p>
          <a:p>
            <a:pPr lvl="1">
              <a:buFontTx/>
              <a:buChar char="•"/>
            </a:pPr>
            <a:r>
              <a:rPr lang="en-US" sz="2400"/>
              <a:t>Stored for a number of techniques </a:t>
            </a:r>
          </a:p>
          <a:p>
            <a:pPr lvl="1">
              <a:buFontTx/>
              <a:buChar char="•"/>
            </a:pPr>
            <a:r>
              <a:rPr lang="en-US" sz="2400"/>
              <a:t>Allow use of greater range of tissue fixatives</a:t>
            </a:r>
          </a:p>
          <a:p>
            <a:pPr>
              <a:buFontTx/>
              <a:buChar char="•"/>
            </a:pPr>
            <a:r>
              <a:rPr lang="en-US" sz="2400"/>
              <a:t>Optimal fixation in glutaraldehyde for EM.</a:t>
            </a:r>
          </a:p>
          <a:p>
            <a:pPr>
              <a:buFontTx/>
              <a:buChar char="•"/>
            </a:pPr>
            <a:r>
              <a:rPr lang="en-US" sz="2400"/>
              <a:t>Usually fixed in 10% formalin, buffered at neutral pH</a:t>
            </a:r>
          </a:p>
          <a:p>
            <a:pPr>
              <a:buFontTx/>
              <a:buChar char="•"/>
            </a:pPr>
            <a:r>
              <a:rPr lang="en-US" sz="2400"/>
              <a:t>Then within 6-24hrs, sampling for paraffin section 	processing done depending upon size and volume 	of the specimens</a:t>
            </a:r>
          </a:p>
        </p:txBody>
      </p:sp>
      <p:sp>
        <p:nvSpPr>
          <p:cNvPr id="162822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		BIOPSY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2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3842" name="Text Box 4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63843" name="Rectangle 5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63844" name="Rectangle 6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45" name="Rectangle 7"/>
          <p:cNvSpPr>
            <a:spLocks noChangeArrowheads="1"/>
          </p:cNvSpPr>
          <p:nvPr/>
        </p:nvSpPr>
        <p:spPr bwMode="auto">
          <a:xfrm>
            <a:off x="900113" y="1949450"/>
            <a:ext cx="80645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2400" b="1"/>
              <a:t>Protocol for handling a lobectomy specimen</a:t>
            </a:r>
          </a:p>
          <a:p>
            <a:pPr marL="342900" indent="-342900"/>
            <a:endParaRPr lang="en-US" sz="2400" b="1"/>
          </a:p>
          <a:p>
            <a:pPr marL="342900" indent="-342900">
              <a:buFontTx/>
              <a:buChar char="•"/>
            </a:pPr>
            <a:r>
              <a:rPr lang="en-US" sz="2000"/>
              <a:t>receive fresh and orient prior to dissection.</a:t>
            </a:r>
          </a:p>
          <a:p>
            <a:pPr marL="342900" indent="-342900">
              <a:buFontTx/>
              <a:buChar char="•"/>
            </a:pPr>
            <a:r>
              <a:rPr lang="en-US" sz="2000"/>
              <a:t>describe carefully - tumor on the external surface, relationship to specialized structures (e.g. the hippocampus) and the resection margins.</a:t>
            </a:r>
          </a:p>
          <a:p>
            <a:pPr marL="342900" indent="-342900">
              <a:buFontTx/>
              <a:buChar char="•"/>
            </a:pPr>
            <a:r>
              <a:rPr lang="en-US" sz="2000"/>
              <a:t>sample - microbiology, virology or molecular genetic studies.</a:t>
            </a:r>
          </a:p>
          <a:p>
            <a:pPr marL="342900" indent="-342900">
              <a:buFontTx/>
              <a:buChar char="•"/>
            </a:pPr>
            <a:r>
              <a:rPr lang="en-US" sz="2000"/>
              <a:t>then fix overnight for further dissection or dissected fresh </a:t>
            </a:r>
          </a:p>
          <a:p>
            <a:pPr marL="342900" indent="-342900">
              <a:buFontTx/>
              <a:buChar char="•"/>
            </a:pPr>
            <a:r>
              <a:rPr lang="en-US" sz="2000"/>
              <a:t>after fixation, section serially in the coronal plane at 5mm intervals</a:t>
            </a:r>
          </a:p>
          <a:p>
            <a:pPr marL="342900" indent="-342900">
              <a:buFontTx/>
              <a:buChar char="•"/>
            </a:pPr>
            <a:r>
              <a:rPr lang="en-US" sz="2000"/>
              <a:t>the cut surfaces - inspected and photograph. </a:t>
            </a:r>
          </a:p>
          <a:p>
            <a:pPr marL="342900" indent="-342900">
              <a:buFontTx/>
              <a:buChar char="•"/>
            </a:pPr>
            <a:r>
              <a:rPr lang="en-US" sz="2000"/>
              <a:t>the entire specimen should be blocked out on non adjacent faces</a:t>
            </a:r>
          </a:p>
          <a:p>
            <a:pPr marL="342900" indent="-342900">
              <a:buFontTx/>
              <a:buChar char="•"/>
            </a:pPr>
            <a:r>
              <a:rPr lang="en-US" sz="2000"/>
              <a:t>all tissues should be processed for histology</a:t>
            </a:r>
          </a:p>
          <a:p>
            <a:pPr marL="342900" indent="-342900">
              <a:buFontTx/>
              <a:buChar char="•"/>
            </a:pPr>
            <a:r>
              <a:rPr lang="en-US" sz="2000"/>
              <a:t>use of special stains and immuncytochemistry as appropriate.</a:t>
            </a:r>
          </a:p>
          <a:p>
            <a:pPr marL="342900" indent="-342900">
              <a:buFontTx/>
              <a:buChar char="•"/>
            </a:pPr>
            <a:endParaRPr lang="en-US" sz="2000"/>
          </a:p>
        </p:txBody>
      </p:sp>
      <p:sp>
        <p:nvSpPr>
          <p:cNvPr id="163846" name="Rectangle 8"/>
          <p:cNvSpPr>
            <a:spLocks noChangeArrowheads="1"/>
          </p:cNvSpPr>
          <p:nvPr/>
        </p:nvSpPr>
        <p:spPr bwMode="auto">
          <a:xfrm>
            <a:off x="1258888" y="44450"/>
            <a:ext cx="76850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i="1">
                <a:solidFill>
                  <a:schemeClr val="tx2"/>
                </a:solidFill>
              </a:rPr>
              <a:t/>
            </a:r>
            <a:br>
              <a:rPr lang="en-US" sz="3600" i="1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Diagnostic techniques in pathology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					BIOPSY	</a:t>
            </a:r>
            <a:endParaRPr lang="en-US" sz="2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</a:rPr>
              <a:t>Epidemiology</a:t>
            </a:r>
            <a:br>
              <a:rPr lang="en-US">
                <a:latin typeface="Tahoma" charset="0"/>
                <a:ea typeface="ＭＳ Ｐゴシック" charset="0"/>
              </a:rPr>
            </a:br>
            <a:r>
              <a:rPr lang="en-US">
                <a:latin typeface="Tahoma" charset="0"/>
                <a:ea typeface="ＭＳ Ｐゴシック" charset="0"/>
              </a:rPr>
              <a:t>	Gender			</a:t>
            </a:r>
            <a:endParaRPr lang="en-US" i="1">
              <a:latin typeface="Tahoma" charset="0"/>
              <a:ea typeface="ＭＳ Ｐゴシック" charset="0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827088" y="1878013"/>
            <a:ext cx="73009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Males are more likely to be diagnosed with brain tumors than females-( 1.5:1</a:t>
            </a:r>
            <a:r>
              <a:rPr lang="en-US" sz="2400"/>
              <a:t> )</a:t>
            </a:r>
          </a:p>
          <a:p>
            <a:pPr>
              <a:buFontTx/>
              <a:buChar char="•"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Meningiomas and pituitary adenomas are slightly more common in women than in men.</a:t>
            </a:r>
          </a:p>
          <a:p>
            <a:pPr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</a:t>
            </a:r>
            <a:r>
              <a:rPr lang="en-US" sz="2400" i="1">
                <a:latin typeface="Tahoma" charset="0"/>
                <a:ea typeface="ＭＳ Ｐゴシック" charset="0"/>
              </a:rPr>
              <a:t>Tinctorial stains used in CNS tumors</a:t>
            </a:r>
          </a:p>
        </p:txBody>
      </p:sp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4867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graphicFrame>
        <p:nvGraphicFramePr>
          <p:cNvPr id="128006" name="Group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10525" cy="4114800"/>
        </p:xfrm>
        <a:graphic>
          <a:graphicData uri="http://schemas.openxmlformats.org/drawingml/2006/table">
            <a:tbl>
              <a:tblPr/>
              <a:tblGrid>
                <a:gridCol w="2608263"/>
                <a:gridCol w="5402262"/>
              </a:tblGrid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Haematoxylin and eosin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General histological features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Toluidine blue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 staining of smears for intraop diagnosis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Reticulin framework around blood vessels in gliomas and lymphomas; soft tissue tumors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 gieson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Dural infiltration in meningioma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Periodic acid Schiff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Glycogen (diastase sensitive)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Mucins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intra and extracellular)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Alcian blue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Mucins ( intra and extracellular)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Mucicarmine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Mucins ( intra and extracellular)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Singh, Masson- Fontanna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Melanin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Luxol fast blue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Myelin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Solochrome cyanin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Myelin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I</a:t>
            </a:r>
            <a:r>
              <a:rPr lang="en-US">
                <a:latin typeface="Tahoma" charset="0"/>
                <a:ea typeface="ＭＳ Ｐゴシック" charset="0"/>
              </a:rPr>
              <a:t>mmunocytochemistry </a:t>
            </a:r>
          </a:p>
        </p:txBody>
      </p:sp>
      <p:sp>
        <p:nvSpPr>
          <p:cNvPr id="165890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65892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65893" name="Rectangle 7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9032" name="Group 8"/>
          <p:cNvGraphicFramePr>
            <a:graphicFrameLocks noGrp="1"/>
          </p:cNvGraphicFramePr>
          <p:nvPr>
            <p:ph idx="1"/>
          </p:nvPr>
        </p:nvGraphicFramePr>
        <p:xfrm>
          <a:off x="971550" y="2205038"/>
          <a:ext cx="7993063" cy="3933825"/>
        </p:xfrm>
        <a:graphic>
          <a:graphicData uri="http://schemas.openxmlformats.org/drawingml/2006/table">
            <a:tbl>
              <a:tblPr/>
              <a:tblGrid>
                <a:gridCol w="6192838"/>
                <a:gridCol w="1800225"/>
              </a:tblGrid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Gliofibrillary acidic protein (GFAP), synaptophysin, neurofilament protein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Astrocytic tumors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GFAP, Leu7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oligodendroglioma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Epithelial membrane antigen (EMA), vimentin, cytokeratins, progesterone receptors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meningioma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Leucocyte common antigen (LCA), CD3,20,45,68,79a immunoglobulins, EBV latent protein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lymphoma cells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S-100 protein, Neurofilament proteins (for axons)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Schwannoma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S-100 protein, GFAP, EMA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Ependymoma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Transthyretin, Carbonic anhydrase C, Cathepsin D, GFAP, EMA, Cytokeratins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Choroid plexus tumors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GFAP, Synaptophysin, Neuron specific enolase (NSE), Neurofilament protein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Medulloblastoma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Synaptophysin, NSE, Neurofilament protein, MAP-2, NeuN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Neuronal tumors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Placental alkaline phosphatase, alpha fetoprotein, Beta hCG, CEA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 cell tumors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S-100 protein, NSE, HMB45, MART-1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Melanoma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GH, PRL, ACTH, FSH, LH, TSH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Alpha glycoprotein subunit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Pituitary tumors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Cytokeratins (Pan and Mono, e.g. CK7, CK20), EMA, Chromogranin, NSE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specific markers- ER, PSA, Thyroglobulin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Metastatic tumors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938" name="Rectangle 52"/>
          <p:cNvSpPr>
            <a:spLocks noChangeArrowheads="1"/>
          </p:cNvSpPr>
          <p:nvPr/>
        </p:nvSpPr>
        <p:spPr bwMode="auto">
          <a:xfrm>
            <a:off x="1042988" y="1860550"/>
            <a:ext cx="8101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Useful to define the neuroepithelial histogenesis using antibodies to cellular antigen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Prognostic indicators</a:t>
            </a:r>
            <a:endParaRPr lang="en-US" sz="2400" i="1">
              <a:latin typeface="Tahoma" charset="0"/>
              <a:ea typeface="ＭＳ Ｐゴシック" charset="0"/>
            </a:endParaRPr>
          </a:p>
        </p:txBody>
      </p:sp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6915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66916" name="Rectangle 6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6917" name="Rectangle 7"/>
          <p:cNvSpPr>
            <a:spLocks noChangeArrowheads="1"/>
          </p:cNvSpPr>
          <p:nvPr/>
        </p:nvSpPr>
        <p:spPr bwMode="auto">
          <a:xfrm>
            <a:off x="1258888" y="1822450"/>
            <a:ext cx="74517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Nuclear hyperchromasia &amp; nuclear: cytoplasmic 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/>
              <a:t> Large densely staining nuclei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/>
              <a:t> Raised N: C ratio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/>
              <a:t> Enlarged nuclei showing hyperchromasia and pleomorphism</a:t>
            </a:r>
          </a:p>
          <a:p>
            <a:pPr lvl="1">
              <a:buFontTx/>
              <a:buChar char="•"/>
              <a:tabLst>
                <a:tab pos="685800" algn="l"/>
              </a:tabLst>
            </a:pPr>
            <a:r>
              <a:rPr lang="en-US"/>
              <a:t> Mitotic and proliferation indices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Necrosis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Blood vessels, blood- brain barrier and edema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Invasion, spread and metastasis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Cytoplasmic features of tumour cells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Expression of proteins detectable by immunocytochemistry 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Organoid arrangements of the cells 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High P glycoprotein levels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Amplification of the c-myc oncogene, 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Elevated levels of c-myc mRNA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Ki-67/ MIB-1 labelling indices </a:t>
            </a:r>
          </a:p>
          <a:p>
            <a:pPr>
              <a:buFontTx/>
              <a:buChar char="•"/>
              <a:tabLst>
                <a:tab pos="685800" algn="l"/>
              </a:tabLst>
            </a:pPr>
            <a:endParaRPr lang="en-US"/>
          </a:p>
          <a:p>
            <a:pPr>
              <a:tabLst>
                <a:tab pos="685800" algn="l"/>
              </a:tabLst>
            </a:pPr>
            <a:r>
              <a:rPr lang="en-US"/>
              <a:t>Good prognosis</a:t>
            </a:r>
          </a:p>
          <a:p>
            <a:pPr>
              <a:buFontTx/>
              <a:buChar char="•"/>
              <a:tabLst>
                <a:tab pos="685800" algn="l"/>
              </a:tabLst>
            </a:pPr>
            <a:r>
              <a:rPr lang="en-US"/>
              <a:t> high TrkC mRNA expression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4450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 i="1">
                <a:latin typeface="Tahoma" charset="0"/>
                <a:ea typeface="ＭＳ Ｐゴシック" charset="0"/>
              </a:rPr>
              <a:t/>
            </a:r>
            <a:br>
              <a:rPr lang="en-US" sz="3600" i="1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Diagnostic techniques in pathology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</a:t>
            </a:r>
            <a:r>
              <a:rPr lang="en-US" sz="3600" i="1">
                <a:latin typeface="Tahoma" charset="0"/>
                <a:ea typeface="ＭＳ Ｐゴシック" charset="0"/>
              </a:rPr>
              <a:t>Proliferative potentials</a:t>
            </a:r>
            <a:endParaRPr lang="en-US" sz="2400" i="1">
              <a:latin typeface="Tahoma" charset="0"/>
              <a:ea typeface="ＭＳ Ｐゴシック" charset="0"/>
            </a:endParaRPr>
          </a:p>
        </p:txBody>
      </p:sp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827088" y="1927225"/>
            <a:ext cx="806608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Histologically similar tumors may have different proliferative potentials</a:t>
            </a:r>
            <a:r>
              <a:rPr lang="en-US"/>
              <a:t>			</a:t>
            </a:r>
            <a:r>
              <a:rPr lang="en-US" sz="1200" i="1"/>
              <a:t>J Neurooncol 1989; 7: 137-143</a:t>
            </a:r>
            <a:r>
              <a:rPr lang="en-US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12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Mitotic figure counts- </a:t>
            </a:r>
            <a:r>
              <a:rPr lang="en-US" i="1"/>
              <a:t>M phase fraction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baseline="30000"/>
              <a:t>3</a:t>
            </a:r>
            <a:r>
              <a:rPr lang="en-US"/>
              <a:t>H Thymidine- </a:t>
            </a:r>
            <a:r>
              <a:rPr lang="en-US" i="1"/>
              <a:t>S phase fraction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Bromodeoxyuridine and Iododeoxyuridine (BUdR, IUdR)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AgNORs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PCNA/ Cyclin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DNA polymerase Alpha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Ki-67/ MIB 1</a:t>
            </a:r>
          </a:p>
        </p:txBody>
      </p:sp>
      <p:sp>
        <p:nvSpPr>
          <p:cNvPr id="167940" name="Rectangle 6"/>
          <p:cNvSpPr>
            <a:spLocks noChangeArrowheads="1"/>
          </p:cNvSpPr>
          <p:nvPr/>
        </p:nvSpPr>
        <p:spPr bwMode="auto">
          <a:xfrm>
            <a:off x="468313" y="362902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/>
            <a:endParaRPr lang="en-US">
              <a:cs typeface="Times New Roman" charset="0"/>
            </a:endParaRPr>
          </a:p>
        </p:txBody>
      </p:sp>
      <p:sp>
        <p:nvSpPr>
          <p:cNvPr id="167941" name="Rectangle 7"/>
          <p:cNvSpPr>
            <a:spLocks noChangeArrowheads="1"/>
          </p:cNvSpPr>
          <p:nvPr/>
        </p:nvSpPr>
        <p:spPr bwMode="auto">
          <a:xfrm>
            <a:off x="900113" y="2471738"/>
            <a:ext cx="336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7942" name="Rectangle 8"/>
          <p:cNvSpPr>
            <a:spLocks noChangeArrowheads="1"/>
          </p:cNvSpPr>
          <p:nvPr/>
        </p:nvSpPr>
        <p:spPr bwMode="auto">
          <a:xfrm>
            <a:off x="611188" y="10467975"/>
            <a:ext cx="8532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685800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4000">
                <a:latin typeface="Tahoma" charset="0"/>
                <a:ea typeface="ＭＳ Ｐゴシック" charset="0"/>
              </a:rPr>
              <a:t>Prognostic variables		</a:t>
            </a:r>
            <a:endParaRPr lang="en-US" sz="4000" i="1">
              <a:latin typeface="Tahoma" charset="0"/>
              <a:ea typeface="ＭＳ Ｐゴシック" charset="0"/>
            </a:endParaRP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056437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>
                <a:latin typeface="Tahoma" charset="0"/>
                <a:ea typeface="ＭＳ Ｐゴシック" charset="0"/>
              </a:rPr>
              <a:t>For each tumour entity,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>
                <a:latin typeface="Tahoma" charset="0"/>
                <a:ea typeface="ＭＳ Ｐゴシック" charset="0"/>
              </a:rPr>
              <a:t>	combinations of parameters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5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WHO grade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Clinical findings- age/ neurologic performance status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Tumour location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Radiological features - contrast enhancement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Extent of surgical resection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Proliferation indices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>
                <a:latin typeface="Tahoma" charset="0"/>
                <a:ea typeface="ＭＳ Ｐゴシック" charset="0"/>
              </a:rPr>
              <a:t>Genetic alterations </a:t>
            </a:r>
          </a:p>
        </p:txBody>
      </p:sp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RECENT ADVANCES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</a:t>
            </a:r>
            <a:r>
              <a:rPr lang="en-US" sz="4000" i="1">
                <a:latin typeface="Tahoma" charset="0"/>
                <a:ea typeface="ＭＳ Ｐゴシック" charset="0"/>
              </a:rPr>
              <a:t>Modern techniques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632700" cy="2601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ea typeface="ＭＳ Ｐゴシック" charset="0"/>
              </a:rPr>
              <a:t>Molecular techniques</a:t>
            </a:r>
          </a:p>
          <a:p>
            <a:pPr eaLnBrk="1" hangingPunct="1">
              <a:lnSpc>
                <a:spcPct val="80000"/>
              </a:lnSpc>
            </a:pPr>
            <a:endParaRPr lang="en-US" sz="2400" b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ea typeface="ＭＳ Ｐゴシック" charset="0"/>
              </a:rPr>
              <a:t>DNA analysis: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latin typeface="Tahoma" charset="0"/>
                <a:ea typeface="ＭＳ Ｐゴシック" charset="0"/>
              </a:rPr>
              <a:t>	</a:t>
            </a:r>
            <a:r>
              <a:rPr lang="en-US" sz="2400">
                <a:latin typeface="Tahoma" charset="0"/>
                <a:ea typeface="ＭＳ Ｐゴシック" charset="0"/>
              </a:rPr>
              <a:t>structural changes in genes and chromosomes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cs typeface="Arial" charset="0"/>
              </a:rPr>
              <a:t>Southern blot 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>
              <a:latin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cs typeface="Arial" charset="0"/>
              </a:rPr>
              <a:t>PCR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>
              <a:latin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cs typeface="Arial" charset="0"/>
              </a:rPr>
              <a:t>FISH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>
              <a:latin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cs typeface="Arial" charset="0"/>
              </a:rPr>
              <a:t>SSCP</a:t>
            </a:r>
          </a:p>
        </p:txBody>
      </p:sp>
      <p:sp>
        <p:nvSpPr>
          <p:cNvPr id="169987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RECENT ADVANCES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</a:t>
            </a:r>
            <a:r>
              <a:rPr lang="en-US" sz="4000" i="1">
                <a:latin typeface="Tahoma" charset="0"/>
                <a:ea typeface="ＭＳ Ｐゴシック" charset="0"/>
              </a:rPr>
              <a:t>Modern techniques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989138"/>
            <a:ext cx="8497887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ea typeface="ＭＳ Ｐゴシック" charset="0"/>
              </a:rPr>
              <a:t>LOH ANALYSIS:</a:t>
            </a:r>
            <a:r>
              <a:rPr lang="en-US" sz="2400">
                <a:latin typeface="Tahom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</a:t>
            </a:r>
            <a:r>
              <a:rPr lang="en-US" sz="2000">
                <a:latin typeface="Tahoma" charset="0"/>
                <a:ea typeface="ＭＳ Ｐゴシック" charset="0"/>
              </a:rPr>
              <a:t>Chromosomal loss- reflects inactivation of tumor suppressor genes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>
                <a:latin typeface="Tahoma" charset="0"/>
                <a:ea typeface="ＭＳ Ｐゴシック" charset="0"/>
              </a:rPr>
              <a:t>(Comparative genomic hybridization) CGH:</a:t>
            </a:r>
          </a:p>
          <a:p>
            <a:pPr eaLnBrk="1" hangingPunct="1">
              <a:lnSpc>
                <a:spcPct val="80000"/>
              </a:lnSpc>
            </a:pPr>
            <a:endParaRPr lang="en-US" sz="2400" b="1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ahoma" charset="0"/>
                <a:ea typeface="ＭＳ Ｐゴシック" charset="0"/>
              </a:rPr>
              <a:t>	</a:t>
            </a:r>
            <a:r>
              <a:rPr lang="en-US" sz="2000">
                <a:latin typeface="Tahoma" charset="0"/>
                <a:ea typeface="ＭＳ Ｐゴシック" charset="0"/>
              </a:rPr>
              <a:t>A screening technique – detect large genomic gains or losses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Tahoma" charset="0"/>
                <a:ea typeface="ＭＳ Ｐゴシック" charset="0"/>
              </a:rPr>
              <a:t>	</a:t>
            </a:r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685087" cy="1343025"/>
          </a:xfrm>
        </p:spPr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</a:rPr>
              <a:t>RECENT ADVANCES</a:t>
            </a:r>
            <a:br>
              <a:rPr lang="en-US" sz="3600">
                <a:latin typeface="Tahoma" charset="0"/>
                <a:ea typeface="ＭＳ Ｐゴシック" charset="0"/>
              </a:rPr>
            </a:br>
            <a:r>
              <a:rPr lang="en-US" sz="3600">
                <a:latin typeface="Tahoma" charset="0"/>
                <a:ea typeface="ＭＳ Ｐゴシック" charset="0"/>
              </a:rPr>
              <a:t>			</a:t>
            </a:r>
            <a:r>
              <a:rPr lang="en-US" sz="4000" i="1">
                <a:latin typeface="Tahoma" charset="0"/>
                <a:ea typeface="ＭＳ Ｐゴシック" charset="0"/>
              </a:rPr>
              <a:t>Modern techniques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8316912" cy="2601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>
                <a:latin typeface="Tahoma" charset="0"/>
                <a:ea typeface="ＭＳ Ｐゴシック" charset="0"/>
              </a:rPr>
              <a:t>RNA analysis</a:t>
            </a:r>
            <a:r>
              <a:rPr lang="en-US" sz="1800">
                <a:latin typeface="Tahoma" charset="0"/>
                <a:ea typeface="ＭＳ Ｐゴシック" charset="0"/>
              </a:rPr>
              <a:t>: changes in levels of mRNA expression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>
                <a:latin typeface="Tahoma" charset="0"/>
                <a:cs typeface="Arial" charset="0"/>
              </a:rPr>
              <a:t>Northern blot</a:t>
            </a:r>
            <a:r>
              <a:rPr lang="en-US" sz="1800">
                <a:latin typeface="Tahoma" charset="0"/>
                <a:cs typeface="Arial" charset="0"/>
              </a:rPr>
              <a:t>: </a:t>
            </a: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>
                <a:latin typeface="Tahoma" charset="0"/>
                <a:cs typeface="Arial" charset="0"/>
              </a:rPr>
              <a:t>In-situ hybridization (ISH):</a:t>
            </a:r>
            <a:r>
              <a:rPr lang="en-US" sz="1800">
                <a:latin typeface="Tahoma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Tahoma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latin typeface="Tahoma" charset="0"/>
                <a:ea typeface="ＭＳ Ｐゴシック" charset="0"/>
              </a:rPr>
              <a:t>Protein analysis</a:t>
            </a:r>
            <a:r>
              <a:rPr lang="en-US" sz="1800">
                <a:latin typeface="Tahoma" charset="0"/>
                <a:ea typeface="ＭＳ Ｐゴシック" charset="0"/>
              </a:rPr>
              <a:t>: changes in levels of protein expression, structural and 	functional protein changes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>
                <a:latin typeface="Tahoma" charset="0"/>
                <a:cs typeface="Arial" charset="0"/>
              </a:rPr>
              <a:t>Western blot:</a:t>
            </a:r>
            <a:r>
              <a:rPr lang="en-US" sz="1800">
                <a:latin typeface="Tahoma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Tahoma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>
                <a:latin typeface="Tahoma" charset="0"/>
                <a:cs typeface="Arial" charset="0"/>
              </a:rPr>
              <a:t>Immunohistochemistry: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latin typeface="Tahoma" charset="0"/>
                <a:cs typeface="Arial" charset="0"/>
              </a:rPr>
              <a:t> </a:t>
            </a:r>
          </a:p>
        </p:txBody>
      </p:sp>
      <p:sp>
        <p:nvSpPr>
          <p:cNvPr id="172035" name="Text Box 4"/>
          <p:cNvSpPr txBox="1">
            <a:spLocks noChangeArrowheads="1"/>
          </p:cNvSpPr>
          <p:nvPr/>
        </p:nvSpPr>
        <p:spPr bwMode="auto">
          <a:xfrm>
            <a:off x="6227763" y="630237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5950" y="2439988"/>
            <a:ext cx="7775575" cy="2862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9600">
                <a:latin typeface="Tahoma" charset="0"/>
                <a:ea typeface="ＭＳ Ｐゴシック" charset="0"/>
              </a:rPr>
              <a:t>THANK YOU</a:t>
            </a:r>
          </a:p>
        </p:txBody>
      </p:sp>
      <p:sp>
        <p:nvSpPr>
          <p:cNvPr id="173058" name="Text Box 3"/>
          <p:cNvSpPr txBox="1">
            <a:spLocks noChangeArrowheads="1"/>
          </p:cNvSpPr>
          <p:nvPr/>
        </p:nvSpPr>
        <p:spPr bwMode="auto">
          <a:xfrm>
            <a:off x="6227763" y="62372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3220</TotalTime>
  <Words>6094</Words>
  <Application>Microsoft Macintosh PowerPoint</Application>
  <PresentationFormat>On-screen Show (4:3)</PresentationFormat>
  <Paragraphs>1244</Paragraphs>
  <Slides>98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0" baseType="lpstr">
      <vt:lpstr>Blends</vt:lpstr>
      <vt:lpstr>Chart</vt:lpstr>
      <vt:lpstr>PATHOLOGY OF BRAIN TUMORS</vt:lpstr>
      <vt:lpstr>CONTENTS</vt:lpstr>
      <vt:lpstr>Epidemiology     incidence</vt:lpstr>
      <vt:lpstr>Epidemiological     incidence of individual tumor</vt:lpstr>
      <vt:lpstr>Epidemiology   comparative incidence</vt:lpstr>
      <vt:lpstr>Epidemiology Relative incidence at AIIMS (2002-2007)</vt:lpstr>
      <vt:lpstr>Epidemiology   comparative incidence</vt:lpstr>
      <vt:lpstr>Epidemiological profile…    age wise distribution</vt:lpstr>
      <vt:lpstr>Epidemiology  Gender   </vt:lpstr>
      <vt:lpstr>Pathophysiology of brain tumors…     Pathogenesis</vt:lpstr>
      <vt:lpstr>Pathophysiology of brain tumors…   ONCOGENES AND CNS</vt:lpstr>
      <vt:lpstr>Pathophysiology of brain tumors…   ETIOGENESIS</vt:lpstr>
      <vt:lpstr>Pathophysiology of brain tumors…   ETIOGENESIS</vt:lpstr>
      <vt:lpstr>Pathophysiology of brain tumors…   ETIOGENESIS</vt:lpstr>
      <vt:lpstr>Pathophysiology of brain tumors… IMMUNOLOGY OF BRAIN TUMORS</vt:lpstr>
      <vt:lpstr>Classification    of brain tumors</vt:lpstr>
      <vt:lpstr>     Classification</vt:lpstr>
      <vt:lpstr>    GRADING</vt:lpstr>
      <vt:lpstr>    GRADING</vt:lpstr>
      <vt:lpstr>     WHO Grading</vt:lpstr>
      <vt:lpstr>Pathophysiology of brain tumors…   What’s new in WHO , 4th edition, 2007</vt:lpstr>
      <vt:lpstr>Pathophysiology of brain tumors…   Classification-  The international classification of diseases for oncology (ICD-O) </vt:lpstr>
      <vt:lpstr>   Clinical presentations</vt:lpstr>
      <vt:lpstr>Metastatic (20 malignant) tumor</vt:lpstr>
      <vt:lpstr>    Astrocytoma</vt:lpstr>
      <vt:lpstr>  Pilocytic Astrocytoma</vt:lpstr>
      <vt:lpstr>  Pilocytic Astrocytoma</vt:lpstr>
      <vt:lpstr>Pilocytic Astrocytoma   Pilomyxoid astrocytoma</vt:lpstr>
      <vt:lpstr>Subependymal giant cell       astrocytoma</vt:lpstr>
      <vt:lpstr>Pleomorphic xanthoastrocytoma</vt:lpstr>
      <vt:lpstr>  Diffuse astrocytoma</vt:lpstr>
      <vt:lpstr>  Diffuse astrocytoma    Grading system</vt:lpstr>
      <vt:lpstr>  Diffuse astrocytoma      subtypes</vt:lpstr>
      <vt:lpstr>  Diffuse astrocytoma      subtypes</vt:lpstr>
      <vt:lpstr>Anaplastic Astrocytoma    (WHO grade III)  </vt:lpstr>
      <vt:lpstr>Glioblastoma  (WHO grade IV) </vt:lpstr>
      <vt:lpstr>Glioblastoma  (WHO grade IV)  </vt:lpstr>
      <vt:lpstr>Oligodendroglial tumors  Oligodendroglioma  </vt:lpstr>
      <vt:lpstr>Oligodendroglial tumors  Oligodendroglioma  </vt:lpstr>
      <vt:lpstr>Oligodendroglial tumors   </vt:lpstr>
      <vt:lpstr>Oligodendroglioma   variants</vt:lpstr>
      <vt:lpstr>Ependymal tumors   Ependymoma</vt:lpstr>
      <vt:lpstr>Ependymal tumors   Ependymoma</vt:lpstr>
      <vt:lpstr>Ependymal tumors   Ependymoma</vt:lpstr>
      <vt:lpstr>Choroid Plexus tumors  </vt:lpstr>
      <vt:lpstr>Choroid Plexus tumors  Choroid Plexus Papilloma</vt:lpstr>
      <vt:lpstr>Choroid Plexus tumors Atypical Choroid Plexus Papilloma</vt:lpstr>
      <vt:lpstr>Choroid Plexus tumors  Choroid Plexus Carcinoma</vt:lpstr>
      <vt:lpstr>Other Neuroepithelial tumors              Angiocentric glioma</vt:lpstr>
      <vt:lpstr>Neuronal and mixed neuronal-glial tumors   Gangliocytoma &amp; Ganglioglioma</vt:lpstr>
      <vt:lpstr>Neuronal and mixed neuronal-glial tumors    Central neurocytoma</vt:lpstr>
      <vt:lpstr>Neuronal and mixed neuronal-glial tumors    Dysembryoplastic neuroepithelial tumor (DNET)</vt:lpstr>
      <vt:lpstr>Neuronal and mixed neuronal-glial tumors   Extraventricular neurocytoma</vt:lpstr>
      <vt:lpstr>Neuronal and mixed neuronal-glial tumors  Papillary glioneuronal tumor (PGNT)</vt:lpstr>
      <vt:lpstr>Neuronal and mixed neuronal-glial tumors   Rosette forming glioneuronal    tumor of the fourth ventricle</vt:lpstr>
      <vt:lpstr>Neuronal and mixed neuronal-glial tumors      Paraganglioma</vt:lpstr>
      <vt:lpstr>Tumors of the pineal region      </vt:lpstr>
      <vt:lpstr>Tumors of the pineal region     Pineocytoma  </vt:lpstr>
      <vt:lpstr>Tumors of the pineal region    Pineoblastoma </vt:lpstr>
      <vt:lpstr>Tumors of the pineal region  Papillary tumor of the pineal region        (PTPR)</vt:lpstr>
      <vt:lpstr>Embryonal tumors  Medulloblastoma</vt:lpstr>
      <vt:lpstr>Embryonal tumors  Medulloblastoma</vt:lpstr>
      <vt:lpstr>Embryonal tumors  Medulloblastoma   Histological Variants</vt:lpstr>
      <vt:lpstr>Embryonal tumors  Medulloblastoma     Anaplastic medulloblastoma</vt:lpstr>
      <vt:lpstr>Embryonal tumors CNS primitive neuroectodermal tumor</vt:lpstr>
      <vt:lpstr>Embryonal tumors CNS primitive neuroectodermal tumor     Ependymoblastoma</vt:lpstr>
      <vt:lpstr>Tumors of Cranial Nerves and Paraspinal Nv  Schwannoma </vt:lpstr>
      <vt:lpstr>Tumors of the meninges  Tumor of the meningothelial cells   Meningioma  </vt:lpstr>
      <vt:lpstr>Tumors of the meninges  Tumor of the meningothelial cells   Meningioma  </vt:lpstr>
      <vt:lpstr>Tumors of the meninges  Tumor of the meningothelial cells   Meningioma  </vt:lpstr>
      <vt:lpstr>Tumors of the meninges  Mesenchymal tumors     Chondroma</vt:lpstr>
      <vt:lpstr>Tumors of the meninges  other related neoplasms     Haemangioblastoma</vt:lpstr>
      <vt:lpstr>Tumors of the meninges  other related neoplasms     Haemangioblastoma</vt:lpstr>
      <vt:lpstr>Tumors of the meninges  other related neoplasms     Haemangioblastoma</vt:lpstr>
      <vt:lpstr>Germ cell tumors     </vt:lpstr>
      <vt:lpstr>Tumors of the sellar region    Pituitary adenomas  </vt:lpstr>
      <vt:lpstr>Tumors of the sellar region    Pituitary adenomas  </vt:lpstr>
      <vt:lpstr>Tumors of the sellar region    Craniopharyngioma      </vt:lpstr>
      <vt:lpstr>Tumors of the sellar region    Pituicytoma     </vt:lpstr>
      <vt:lpstr>Tumors of the sellar region    Spindle cell oncocytoma     of adenohypophysis</vt:lpstr>
      <vt:lpstr> Diagnostic approach    Radiology</vt:lpstr>
      <vt:lpstr> Diagnostic techniques in pathology     TUMOR MARKERS</vt:lpstr>
      <vt:lpstr> Diagnostic techniques in pathology  intra-operative diagnosis </vt:lpstr>
      <vt:lpstr> Diagnostic techniques in pathology   FROZEN SECTION  </vt:lpstr>
      <vt:lpstr> Diagnostic techniques in pathology   Fluorescent imaging (Chemical probe)</vt:lpstr>
      <vt:lpstr> Diagnostic techniques in pathology      BIOPSY </vt:lpstr>
      <vt:lpstr> Diagnostic techniques in pathology   </vt:lpstr>
      <vt:lpstr> Diagnostic techniques in pathology      BIOPSY </vt:lpstr>
      <vt:lpstr>PowerPoint Presentation</vt:lpstr>
      <vt:lpstr> Diagnostic techniques in pathology   Tinctorial stains used in CNS tumors</vt:lpstr>
      <vt:lpstr> Diagnostic techniques in pathology   Immunocytochemistry </vt:lpstr>
      <vt:lpstr> Diagnostic techniques in pathology    Prognostic indicators</vt:lpstr>
      <vt:lpstr> Diagnostic techniques in pathology    Proliferative potentials</vt:lpstr>
      <vt:lpstr>Prognostic variables  </vt:lpstr>
      <vt:lpstr>RECENT ADVANCES    Modern techniques</vt:lpstr>
      <vt:lpstr>RECENT ADVANCES    Modern techniques</vt:lpstr>
      <vt:lpstr>RECENT ADVANCES    Modern techniques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BRAIN TUMORS</dc:title>
  <dc:creator>AMIT THAPA</dc:creator>
  <cp:lastModifiedBy>apple</cp:lastModifiedBy>
  <cp:revision>136</cp:revision>
  <dcterms:created xsi:type="dcterms:W3CDTF">2007-09-21T15:44:37Z</dcterms:created>
  <dcterms:modified xsi:type="dcterms:W3CDTF">2013-12-19T13:09:47Z</dcterms:modified>
</cp:coreProperties>
</file>